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drawings/drawing1.xml" ContentType="application/vnd.openxmlformats-officedocument.drawingml.chartshape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81" r:id="rId4"/>
    <p:sldId id="278" r:id="rId5"/>
    <p:sldId id="283" r:id="rId6"/>
    <p:sldId id="286" r:id="rId7"/>
    <p:sldId id="256" r:id="rId8"/>
    <p:sldId id="274" r:id="rId9"/>
    <p:sldId id="27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82" r:id="rId23"/>
    <p:sldId id="275" r:id="rId24"/>
    <p:sldId id="276" r:id="rId25"/>
    <p:sldId id="277" r:id="rId26"/>
    <p:sldId id="285" r:id="rId27"/>
  </p:sldIdLst>
  <p:sldSz cx="9144000" cy="6858000" type="screen4x3"/>
  <p:notesSz cx="7010400" cy="9236075"/>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8540" autoAdjust="0"/>
  </p:normalViewPr>
  <p:slideViewPr>
    <p:cSldViewPr>
      <p:cViewPr>
        <p:scale>
          <a:sx n="77" d="100"/>
          <a:sy n="77" d="100"/>
        </p:scale>
        <p:origin x="-84" y="96"/>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87206162607609E-3"/>
                  <c:y val="6.756756756756757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0.63000000000000012</c:v>
                </c:pt>
                <c:pt idx="1">
                  <c:v>0.63000000000000012</c:v>
                </c:pt>
                <c:pt idx="2">
                  <c:v>0.64000000000000012</c:v>
                </c:pt>
                <c:pt idx="3">
                  <c:v>0.66000000000000014</c:v>
                </c:pt>
                <c:pt idx="4">
                  <c:v>0.67000000000000015</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4.3128978715620679E-2"/>
                  <c:y val="2.4774774774774782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0.47000000000000003</c:v>
                </c:pt>
                <c:pt idx="1">
                  <c:v>0.48000000000000004</c:v>
                </c:pt>
                <c:pt idx="2">
                  <c:v>0.49000000000000005</c:v>
                </c:pt>
                <c:pt idx="3">
                  <c:v>0.49000000000000005</c:v>
                </c:pt>
                <c:pt idx="4">
                  <c:v>0.48000000000000004</c:v>
                </c:pt>
              </c:numCache>
            </c:numRef>
          </c:val>
          <c:smooth val="0"/>
        </c:ser>
        <c:ser>
          <c:idx val="2"/>
          <c:order val="2"/>
          <c:tx>
            <c:strRef>
              <c:f>Sheet1!$D$1</c:f>
              <c:strCache>
                <c:ptCount val="1"/>
                <c:pt idx="0">
                  <c:v>Prepared</c:v>
                </c:pt>
              </c:strCache>
            </c:strRef>
          </c:tx>
          <c:spPr>
            <a:ln w="92075">
              <a:solidFill>
                <a:schemeClr val="accent3">
                  <a:lumMod val="50000"/>
                </a:schemeClr>
              </a:solidFill>
            </a:ln>
          </c:spPr>
          <c:marker>
            <c:symbol val="none"/>
          </c:marker>
          <c:dLbls>
            <c:dLbl>
              <c:idx val="0"/>
              <c:layout>
                <c:manualLayout>
                  <c:x val="-6.2462658829519589E-2"/>
                  <c:y val="-2.2522522522522318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7.4360308130380446E-3"/>
                  <c:y val="-9.009009009009014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0.78</c:v>
                </c:pt>
                <c:pt idx="1">
                  <c:v>0.8</c:v>
                </c:pt>
                <c:pt idx="2">
                  <c:v>0.83000000000000007</c:v>
                </c:pt>
                <c:pt idx="3">
                  <c:v>0.82000000000000006</c:v>
                </c:pt>
                <c:pt idx="4">
                  <c:v>0.84000000000000008</c:v>
                </c:pt>
              </c:numCache>
            </c:numRef>
          </c:val>
          <c:smooth val="0"/>
        </c:ser>
        <c:ser>
          <c:idx val="3"/>
          <c:order val="3"/>
          <c:tx>
            <c:strRef>
              <c:f>Sheet1!$E$1</c:f>
              <c:strCache>
                <c:ptCount val="1"/>
                <c:pt idx="0">
                  <c:v>Unprepared</c:v>
                </c:pt>
              </c:strCache>
            </c:strRef>
          </c:tx>
          <c:spPr>
            <a:ln w="92075">
              <a:solidFill>
                <a:srgbClr val="7030A0"/>
              </a:solidFill>
            </a:ln>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0.56000000000000005</c:v>
                </c:pt>
                <c:pt idx="1">
                  <c:v>0.55000000000000004</c:v>
                </c:pt>
                <c:pt idx="2">
                  <c:v>0.55000000000000004</c:v>
                </c:pt>
                <c:pt idx="3">
                  <c:v>0.60000000000000009</c:v>
                </c:pt>
                <c:pt idx="4">
                  <c:v>0.59</c:v>
                </c:pt>
              </c:numCache>
            </c:numRef>
          </c:val>
          <c:smooth val="0"/>
        </c:ser>
        <c:ser>
          <c:idx val="4"/>
          <c:order val="4"/>
          <c:tx>
            <c:strRef>
              <c:f>Sheet1!$F$1</c:f>
              <c:strCache>
                <c:ptCount val="1"/>
                <c:pt idx="0">
                  <c:v>Targeted</c:v>
                </c:pt>
              </c:strCache>
            </c:strRef>
          </c:tx>
          <c:spPr>
            <a:ln w="92075"/>
          </c:spPr>
          <c:marker>
            <c:symbol val="none"/>
          </c:marker>
          <c:dLbls>
            <c:dLbl>
              <c:idx val="0"/>
              <c:layout>
                <c:manualLayout>
                  <c:x val="-4.6103508143683317E-2"/>
                  <c:y val="-6.7567567567567571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9.009009009008929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0.48000000000000004</c:v>
                </c:pt>
                <c:pt idx="1">
                  <c:v>0.41000000000000003</c:v>
                </c:pt>
                <c:pt idx="2">
                  <c:v>0.44</c:v>
                </c:pt>
                <c:pt idx="3">
                  <c:v>0.47000000000000003</c:v>
                </c:pt>
                <c:pt idx="4">
                  <c:v>0.45</c:v>
                </c:pt>
              </c:numCache>
            </c:numRef>
          </c:val>
          <c:smooth val="0"/>
        </c:ser>
        <c:ser>
          <c:idx val="5"/>
          <c:order val="5"/>
          <c:tx>
            <c:strRef>
              <c:f>Sheet1!$G$1</c:f>
              <c:strCache>
                <c:ptCount val="1"/>
                <c:pt idx="0">
                  <c:v>Not Targeted</c:v>
                </c:pt>
              </c:strCache>
            </c:strRef>
          </c:tx>
          <c:spPr>
            <a:ln w="92075"/>
          </c:spPr>
          <c:marker>
            <c:symbol val="none"/>
          </c:marker>
          <c:dLbls>
            <c:dLbl>
              <c:idx val="0"/>
              <c:layout>
                <c:manualLayout>
                  <c:x val="-6.2462658829519589E-2"/>
                  <c:y val="0"/>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1.5765765765765768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0.69000000000000006</c:v>
                </c:pt>
                <c:pt idx="1">
                  <c:v>0.71000000000000008</c:v>
                </c:pt>
                <c:pt idx="2">
                  <c:v>0.69000000000000006</c:v>
                </c:pt>
                <c:pt idx="3">
                  <c:v>0.72000000000000008</c:v>
                </c:pt>
                <c:pt idx="4">
                  <c:v>0.7400000000000001</c:v>
                </c:pt>
              </c:numCache>
            </c:numRef>
          </c:val>
          <c:smooth val="0"/>
        </c:ser>
        <c:dLbls>
          <c:showLegendKey val="0"/>
          <c:showVal val="0"/>
          <c:showCatName val="0"/>
          <c:showSerName val="0"/>
          <c:showPercent val="0"/>
          <c:showBubbleSize val="0"/>
        </c:dLbls>
        <c:marker val="1"/>
        <c:smooth val="0"/>
        <c:axId val="35019776"/>
        <c:axId val="91372288"/>
      </c:lineChart>
      <c:catAx>
        <c:axId val="35019776"/>
        <c:scaling>
          <c:orientation val="minMax"/>
        </c:scaling>
        <c:delete val="0"/>
        <c:axPos val="b"/>
        <c:majorTickMark val="out"/>
        <c:minorTickMark val="none"/>
        <c:tickLblPos val="nextTo"/>
        <c:txPr>
          <a:bodyPr/>
          <a:lstStyle/>
          <a:p>
            <a:pPr>
              <a:defRPr sz="1600">
                <a:latin typeface="Arial" pitchFamily="34" charset="0"/>
                <a:cs typeface="Arial" pitchFamily="34" charset="0"/>
              </a:defRPr>
            </a:pPr>
            <a:endParaRPr lang="en-US"/>
          </a:p>
        </c:txPr>
        <c:crossAx val="91372288"/>
        <c:crosses val="autoZero"/>
        <c:auto val="1"/>
        <c:lblAlgn val="ctr"/>
        <c:lblOffset val="100"/>
        <c:noMultiLvlLbl val="0"/>
      </c:catAx>
      <c:valAx>
        <c:axId val="91372288"/>
        <c:scaling>
          <c:orientation val="minMax"/>
          <c:max val="1"/>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35019776"/>
        <c:crosses val="autoZero"/>
        <c:crossBetween val="between"/>
        <c:majorUnit val="0.1"/>
      </c:valAx>
    </c:plotArea>
    <c:legend>
      <c:legendPos val="b"/>
      <c:layout>
        <c:manualLayout>
          <c:xMode val="edge"/>
          <c:yMode val="edge"/>
          <c:x val="0"/>
          <c:y val="0.86108705161854782"/>
          <c:w val="0.98952843040162863"/>
          <c:h val="0.1250240594925634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c:v>
                </c:pt>
                <c:pt idx="1">
                  <c:v>0.47000000000000003</c:v>
                </c:pt>
                <c:pt idx="2">
                  <c:v>0.47000000000000003</c:v>
                </c:pt>
                <c:pt idx="3">
                  <c:v>0.46</c:v>
                </c:pt>
                <c:pt idx="4">
                  <c:v>0.5</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0.28000000000000008</c:v>
                </c:pt>
                <c:pt idx="1">
                  <c:v>0.28000000000000008</c:v>
                </c:pt>
                <c:pt idx="2">
                  <c:v>0.29000000000000004</c:v>
                </c:pt>
                <c:pt idx="3">
                  <c:v>0.30000000000000004</c:v>
                </c:pt>
                <c:pt idx="4">
                  <c:v>0.31000000000000005</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0.41000000000000003</c:v>
                </c:pt>
                <c:pt idx="1">
                  <c:v>0.43000000000000005</c:v>
                </c:pt>
                <c:pt idx="2">
                  <c:v>0.36000000000000004</c:v>
                </c:pt>
                <c:pt idx="3">
                  <c:v>0.4</c:v>
                </c:pt>
                <c:pt idx="4">
                  <c:v>0.38000000000000006</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0.54</c:v>
                </c:pt>
                <c:pt idx="1">
                  <c:v>0.49000000000000005</c:v>
                </c:pt>
                <c:pt idx="2">
                  <c:v>0.55000000000000004</c:v>
                </c:pt>
                <c:pt idx="3">
                  <c:v>0.5</c:v>
                </c:pt>
                <c:pt idx="4">
                  <c:v>0.58000000000000007</c:v>
                </c:pt>
              </c:numCache>
            </c:numRef>
          </c:val>
          <c:smooth val="0"/>
        </c:ser>
        <c:dLbls>
          <c:showLegendKey val="0"/>
          <c:showVal val="0"/>
          <c:showCatName val="0"/>
          <c:showSerName val="0"/>
          <c:showPercent val="0"/>
          <c:showBubbleSize val="0"/>
        </c:dLbls>
        <c:marker val="1"/>
        <c:smooth val="0"/>
        <c:axId val="149283840"/>
        <c:axId val="45777472"/>
      </c:lineChart>
      <c:catAx>
        <c:axId val="149283840"/>
        <c:scaling>
          <c:orientation val="minMax"/>
        </c:scaling>
        <c:delete val="0"/>
        <c:axPos val="b"/>
        <c:majorTickMark val="out"/>
        <c:minorTickMark val="none"/>
        <c:tickLblPos val="nextTo"/>
        <c:crossAx val="45777472"/>
        <c:crosses val="autoZero"/>
        <c:auto val="1"/>
        <c:lblAlgn val="ctr"/>
        <c:lblOffset val="100"/>
        <c:noMultiLvlLbl val="0"/>
      </c:catAx>
      <c:valAx>
        <c:axId val="45777472"/>
        <c:scaling>
          <c:orientation val="minMax"/>
        </c:scaling>
        <c:delete val="0"/>
        <c:axPos val="l"/>
        <c:majorGridlines/>
        <c:numFmt formatCode="0%" sourceLinked="1"/>
        <c:majorTickMark val="out"/>
        <c:minorTickMark val="none"/>
        <c:tickLblPos val="nextTo"/>
        <c:crossAx val="149283840"/>
        <c:crosses val="autoZero"/>
        <c:crossBetween val="between"/>
      </c:valAx>
    </c:plotArea>
    <c:legend>
      <c:legendPos val="b"/>
      <c:layout>
        <c:manualLayout>
          <c:xMode val="edge"/>
          <c:yMode val="edge"/>
          <c:x val="0.10792016372802554"/>
          <c:y val="0.9410590551181105"/>
          <c:w val="0.77838808695472372"/>
          <c:h val="5.8940944881889772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0.37000000000000005</c:v>
                </c:pt>
                <c:pt idx="1">
                  <c:v>0.36000000000000004</c:v>
                </c:pt>
                <c:pt idx="2">
                  <c:v>0.38000000000000006</c:v>
                </c:pt>
                <c:pt idx="3">
                  <c:v>0.44</c:v>
                </c:pt>
                <c:pt idx="4">
                  <c:v>0.46</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0.23</c:v>
                </c:pt>
                <c:pt idx="1">
                  <c:v>0.24000000000000002</c:v>
                </c:pt>
                <c:pt idx="2">
                  <c:v>0.25</c:v>
                </c:pt>
                <c:pt idx="3">
                  <c:v>0.26</c:v>
                </c:pt>
                <c:pt idx="4">
                  <c:v>0.27</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1734931159920819E-2"/>
                  <c:y val="2.777777777777779E-2"/>
                </c:manualLayout>
              </c:layout>
              <c:showLegendKey val="0"/>
              <c:showVal val="1"/>
              <c:showCatName val="0"/>
              <c:showSerName val="0"/>
              <c:showPercent val="0"/>
              <c:showBubbleSize val="0"/>
            </c:dLbl>
            <c:dLbl>
              <c:idx val="1"/>
              <c:delete val="1"/>
            </c:dLbl>
            <c:dLbl>
              <c:idx val="2"/>
              <c:delete val="1"/>
            </c:dLbl>
            <c:dLbl>
              <c:idx val="3"/>
              <c:delete val="1"/>
            </c:dLbl>
            <c:txPr>
              <a:bodyPr/>
              <a:lstStyle/>
              <a:p>
                <a:pPr algn="ctr">
                  <a:defRPr lang="en-US" sz="1600" b="0" i="0" u="none" strike="noStrike" kern="1200" baseline="0">
                    <a:solidFill>
                      <a:prstClr val="black"/>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0.23</c:v>
                </c:pt>
                <c:pt idx="1">
                  <c:v>0.15000000000000002</c:v>
                </c:pt>
                <c:pt idx="2">
                  <c:v>0.21000000000000002</c:v>
                </c:pt>
                <c:pt idx="3">
                  <c:v>0.25</c:v>
                </c:pt>
                <c:pt idx="4">
                  <c:v>0.2</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c:v>
                </c:pt>
                <c:pt idx="1">
                  <c:v>0.41000000000000003</c:v>
                </c:pt>
                <c:pt idx="2">
                  <c:v>0.41000000000000003</c:v>
                </c:pt>
                <c:pt idx="3">
                  <c:v>0.46</c:v>
                </c:pt>
                <c:pt idx="4">
                  <c:v>0.49000000000000005</c:v>
                </c:pt>
              </c:numCache>
            </c:numRef>
          </c:val>
          <c:smooth val="0"/>
        </c:ser>
        <c:dLbls>
          <c:showLegendKey val="0"/>
          <c:showVal val="0"/>
          <c:showCatName val="0"/>
          <c:showSerName val="0"/>
          <c:showPercent val="0"/>
          <c:showBubbleSize val="0"/>
        </c:dLbls>
        <c:marker val="1"/>
        <c:smooth val="0"/>
        <c:axId val="149286400"/>
        <c:axId val="45779200"/>
      </c:lineChart>
      <c:catAx>
        <c:axId val="149286400"/>
        <c:scaling>
          <c:orientation val="minMax"/>
        </c:scaling>
        <c:delete val="0"/>
        <c:axPos val="b"/>
        <c:majorTickMark val="out"/>
        <c:minorTickMark val="none"/>
        <c:tickLblPos val="nextTo"/>
        <c:crossAx val="45779200"/>
        <c:crosses val="autoZero"/>
        <c:auto val="1"/>
        <c:lblAlgn val="ctr"/>
        <c:lblOffset val="100"/>
        <c:noMultiLvlLbl val="0"/>
      </c:catAx>
      <c:valAx>
        <c:axId val="45779200"/>
        <c:scaling>
          <c:orientation val="minMax"/>
          <c:max val="1"/>
        </c:scaling>
        <c:delete val="0"/>
        <c:axPos val="l"/>
        <c:majorGridlines/>
        <c:numFmt formatCode="0%" sourceLinked="1"/>
        <c:majorTickMark val="out"/>
        <c:minorTickMark val="none"/>
        <c:tickLblPos val="nextTo"/>
        <c:crossAx val="149286400"/>
        <c:crosses val="autoZero"/>
        <c:crossBetween val="between"/>
      </c:valAx>
    </c:plotArea>
    <c:legend>
      <c:legendPos val="b"/>
      <c:layout>
        <c:manualLayout>
          <c:xMode val="edge"/>
          <c:yMode val="edge"/>
          <c:x val="0.10126249021503891"/>
          <c:y val="0.94501111840186658"/>
          <c:w val="0.78870297462817174"/>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0.37000000000000005</c:v>
                </c:pt>
                <c:pt idx="1">
                  <c:v>0.41000000000000003</c:v>
                </c:pt>
                <c:pt idx="2">
                  <c:v>0.43000000000000005</c:v>
                </c:pt>
                <c:pt idx="3">
                  <c:v>0.4</c:v>
                </c:pt>
                <c:pt idx="4">
                  <c:v>0.41000000000000003</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0.23</c:v>
                </c:pt>
                <c:pt idx="1">
                  <c:v>0.24000000000000002</c:v>
                </c:pt>
                <c:pt idx="2">
                  <c:v>0.25</c:v>
                </c:pt>
                <c:pt idx="3">
                  <c:v>0.26</c:v>
                </c:pt>
                <c:pt idx="4">
                  <c:v>0.27</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5.4347432234687493E-2"/>
                  <c:y val="6.9444444444444458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0.21000000000000002</c:v>
                </c:pt>
                <c:pt idx="1">
                  <c:v>0.22</c:v>
                </c:pt>
                <c:pt idx="2">
                  <c:v>0.26</c:v>
                </c:pt>
                <c:pt idx="3">
                  <c:v>0.23</c:v>
                </c:pt>
                <c:pt idx="4">
                  <c:v>0.16</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0.52</c:v>
                </c:pt>
                <c:pt idx="1">
                  <c:v>0.54</c:v>
                </c:pt>
                <c:pt idx="2">
                  <c:v>0.56000000000000005</c:v>
                </c:pt>
                <c:pt idx="3">
                  <c:v>0.52</c:v>
                </c:pt>
                <c:pt idx="4">
                  <c:v>0.55000000000000004</c:v>
                </c:pt>
              </c:numCache>
            </c:numRef>
          </c:val>
          <c:smooth val="0"/>
        </c:ser>
        <c:dLbls>
          <c:showLegendKey val="0"/>
          <c:showVal val="0"/>
          <c:showCatName val="0"/>
          <c:showSerName val="0"/>
          <c:showPercent val="0"/>
          <c:showBubbleSize val="0"/>
        </c:dLbls>
        <c:marker val="1"/>
        <c:smooth val="0"/>
        <c:axId val="149285376"/>
        <c:axId val="91386944"/>
      </c:lineChart>
      <c:catAx>
        <c:axId val="149285376"/>
        <c:scaling>
          <c:orientation val="minMax"/>
        </c:scaling>
        <c:delete val="0"/>
        <c:axPos val="b"/>
        <c:majorTickMark val="out"/>
        <c:minorTickMark val="none"/>
        <c:tickLblPos val="nextTo"/>
        <c:crossAx val="91386944"/>
        <c:crosses val="autoZero"/>
        <c:auto val="1"/>
        <c:lblAlgn val="ctr"/>
        <c:lblOffset val="100"/>
        <c:noMultiLvlLbl val="0"/>
      </c:catAx>
      <c:valAx>
        <c:axId val="91386944"/>
        <c:scaling>
          <c:orientation val="minMax"/>
          <c:max val="1"/>
        </c:scaling>
        <c:delete val="0"/>
        <c:axPos val="l"/>
        <c:majorGridlines/>
        <c:numFmt formatCode="0%" sourceLinked="1"/>
        <c:majorTickMark val="out"/>
        <c:minorTickMark val="none"/>
        <c:tickLblPos val="nextTo"/>
        <c:crossAx val="149285376"/>
        <c:crosses val="autoZero"/>
        <c:crossBetween val="between"/>
      </c:valAx>
    </c:plotArea>
    <c:legend>
      <c:legendPos val="b"/>
      <c:layout>
        <c:manualLayout>
          <c:xMode val="edge"/>
          <c:yMode val="edge"/>
          <c:x val="0.10363354470071771"/>
          <c:y val="0.94501111840186658"/>
          <c:w val="0.79568264697001367"/>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0.54</c:v>
                </c:pt>
                <c:pt idx="1">
                  <c:v>0.56999999999999995</c:v>
                </c:pt>
                <c:pt idx="2">
                  <c:v>0.5</c:v>
                </c:pt>
                <c:pt idx="3">
                  <c:v>0.56999999999999995</c:v>
                </c:pt>
                <c:pt idx="4">
                  <c:v>0.6100000000000001</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0.54</c:v>
                </c:pt>
                <c:pt idx="1">
                  <c:v>0.54</c:v>
                </c:pt>
                <c:pt idx="2">
                  <c:v>0.54</c:v>
                </c:pt>
                <c:pt idx="3">
                  <c:v>0.55000000000000004</c:v>
                </c:pt>
                <c:pt idx="4">
                  <c:v>0.54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0.56000000000000005</c:v>
                </c:pt>
                <c:pt idx="1">
                  <c:v>0.45</c:v>
                </c:pt>
                <c:pt idx="2">
                  <c:v>0.4</c:v>
                </c:pt>
                <c:pt idx="3">
                  <c:v>0.51</c:v>
                </c:pt>
                <c:pt idx="4">
                  <c:v>0.59</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0.55000000000000004</c:v>
                </c:pt>
                <c:pt idx="1">
                  <c:v>0.6100000000000001</c:v>
                </c:pt>
                <c:pt idx="2">
                  <c:v>0.53</c:v>
                </c:pt>
                <c:pt idx="3">
                  <c:v>0.59</c:v>
                </c:pt>
                <c:pt idx="4">
                  <c:v>0.62000000000000011</c:v>
                </c:pt>
              </c:numCache>
            </c:numRef>
          </c:val>
          <c:smooth val="0"/>
        </c:ser>
        <c:dLbls>
          <c:showLegendKey val="0"/>
          <c:showVal val="0"/>
          <c:showCatName val="0"/>
          <c:showSerName val="0"/>
          <c:showPercent val="0"/>
          <c:showBubbleSize val="0"/>
        </c:dLbls>
        <c:marker val="1"/>
        <c:smooth val="0"/>
        <c:axId val="149731328"/>
        <c:axId val="45781504"/>
      </c:lineChart>
      <c:catAx>
        <c:axId val="149731328"/>
        <c:scaling>
          <c:orientation val="minMax"/>
        </c:scaling>
        <c:delete val="0"/>
        <c:axPos val="b"/>
        <c:majorTickMark val="out"/>
        <c:minorTickMark val="none"/>
        <c:tickLblPos val="nextTo"/>
        <c:crossAx val="45781504"/>
        <c:crosses val="autoZero"/>
        <c:auto val="1"/>
        <c:lblAlgn val="ctr"/>
        <c:lblOffset val="100"/>
        <c:noMultiLvlLbl val="0"/>
      </c:catAx>
      <c:valAx>
        <c:axId val="45781504"/>
        <c:scaling>
          <c:orientation val="minMax"/>
          <c:max val="1"/>
        </c:scaling>
        <c:delete val="0"/>
        <c:axPos val="l"/>
        <c:majorGridlines/>
        <c:numFmt formatCode="0%" sourceLinked="1"/>
        <c:majorTickMark val="out"/>
        <c:minorTickMark val="none"/>
        <c:tickLblPos val="nextTo"/>
        <c:crossAx val="149731328"/>
        <c:crosses val="autoZero"/>
        <c:crossBetween val="between"/>
      </c:valAx>
    </c:plotArea>
    <c:legend>
      <c:legendPos val="b"/>
      <c:layout>
        <c:manualLayout>
          <c:xMode val="edge"/>
          <c:yMode val="edge"/>
          <c:x val="0.10857243173550675"/>
          <c:y val="0.94423662711175171"/>
          <c:w val="0.78870297462817174"/>
          <c:h val="5.57633728882481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882892140398E-3"/>
                  <c:y val="9.2592592592591755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c:v>
                </c:pt>
                <c:pt idx="1">
                  <c:v>0.48000000000000004</c:v>
                </c:pt>
                <c:pt idx="2">
                  <c:v>0.49000000000000005</c:v>
                </c:pt>
                <c:pt idx="3">
                  <c:v>0.44</c:v>
                </c:pt>
                <c:pt idx="4">
                  <c:v>0.44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0.54</c:v>
                </c:pt>
                <c:pt idx="1">
                  <c:v>0.54</c:v>
                </c:pt>
                <c:pt idx="2">
                  <c:v>0.54</c:v>
                </c:pt>
                <c:pt idx="3">
                  <c:v>0.55000000000000004</c:v>
                </c:pt>
                <c:pt idx="4">
                  <c:v>0.54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8942126274244689E-2"/>
                  <c:y val="-3.935221638961801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882892140398E-3"/>
                  <c:y val="2.0833333333333336E-2"/>
                </c:manualLayout>
              </c:layout>
              <c:showLegendKey val="0"/>
              <c:showVal val="1"/>
              <c:showCatName val="0"/>
              <c:showSerName val="0"/>
              <c:showPercent val="0"/>
              <c:showBubbleSize val="0"/>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0.55000000000000004</c:v>
                </c:pt>
                <c:pt idx="1">
                  <c:v>0.5</c:v>
                </c:pt>
                <c:pt idx="2">
                  <c:v>0.47000000000000003</c:v>
                </c:pt>
                <c:pt idx="3">
                  <c:v>0.43000000000000005</c:v>
                </c:pt>
                <c:pt idx="4">
                  <c:v>0.41000000000000003</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0324360489964084E-2"/>
                  <c:y val="3.472222222222222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9959861794553E-3"/>
                  <c:y val="-1.1574074074074073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0.49000000000000005</c:v>
                </c:pt>
                <c:pt idx="1">
                  <c:v>0.48000000000000004</c:v>
                </c:pt>
                <c:pt idx="2">
                  <c:v>0.49000000000000005</c:v>
                </c:pt>
                <c:pt idx="3">
                  <c:v>0.45</c:v>
                </c:pt>
                <c:pt idx="4">
                  <c:v>0.45</c:v>
                </c:pt>
              </c:numCache>
            </c:numRef>
          </c:val>
          <c:smooth val="0"/>
        </c:ser>
        <c:dLbls>
          <c:showLegendKey val="0"/>
          <c:showVal val="0"/>
          <c:showCatName val="0"/>
          <c:showSerName val="0"/>
          <c:showPercent val="0"/>
          <c:showBubbleSize val="0"/>
        </c:dLbls>
        <c:marker val="1"/>
        <c:smooth val="0"/>
        <c:axId val="150113792"/>
        <c:axId val="45783808"/>
      </c:lineChart>
      <c:catAx>
        <c:axId val="150113792"/>
        <c:scaling>
          <c:orientation val="minMax"/>
        </c:scaling>
        <c:delete val="0"/>
        <c:axPos val="b"/>
        <c:majorTickMark val="out"/>
        <c:minorTickMark val="none"/>
        <c:tickLblPos val="nextTo"/>
        <c:crossAx val="45783808"/>
        <c:crosses val="autoZero"/>
        <c:auto val="1"/>
        <c:lblAlgn val="ctr"/>
        <c:lblOffset val="100"/>
        <c:noMultiLvlLbl val="0"/>
      </c:catAx>
      <c:valAx>
        <c:axId val="45783808"/>
        <c:scaling>
          <c:orientation val="minMax"/>
          <c:max val="1"/>
        </c:scaling>
        <c:delete val="0"/>
        <c:axPos val="l"/>
        <c:majorGridlines/>
        <c:numFmt formatCode="0%" sourceLinked="1"/>
        <c:majorTickMark val="out"/>
        <c:minorTickMark val="none"/>
        <c:tickLblPos val="nextTo"/>
        <c:crossAx val="150113792"/>
        <c:crosses val="autoZero"/>
        <c:crossBetween val="between"/>
      </c:valAx>
    </c:plotArea>
    <c:legend>
      <c:legendPos val="b"/>
      <c:layout>
        <c:manualLayout>
          <c:xMode val="edge"/>
          <c:yMode val="edge"/>
          <c:x val="0.10510847095440502"/>
          <c:y val="0.94501111840186658"/>
          <c:w val="0.79568264697001367"/>
          <c:h val="4.8044437153689119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0"/>
          <c:order val="0"/>
          <c:tx>
            <c:strRef>
              <c:f>Sheet1!$B$1</c:f>
              <c:strCache>
                <c:ptCount val="1"/>
                <c:pt idx="0">
                  <c:v>Column1</c:v>
                </c:pt>
              </c:strCache>
            </c:strRef>
          </c:tx>
          <c:spPr>
            <a:ln w="66675"/>
          </c:spPr>
          <c:invertIfNegative val="0"/>
          <c:dLbls>
            <c:dLbl>
              <c:idx val="5"/>
              <c:layout>
                <c:manualLayout>
                  <c:x val="0"/>
                  <c:y val="1.3888888888888892E-2"/>
                </c:manualLayout>
              </c:layout>
              <c:showLegendKey val="0"/>
              <c:showVal val="1"/>
              <c:showCatName val="0"/>
              <c:showSerName val="0"/>
              <c:showPercent val="0"/>
              <c:showBubbleSize val="0"/>
            </c:dLbl>
            <c:dLbl>
              <c:idx val="6"/>
              <c:layout>
                <c:manualLayout>
                  <c:x val="1.4360681093018757E-3"/>
                  <c:y val="1.1574074074074034E-2"/>
                </c:manualLayout>
              </c:layout>
              <c:showLegendKey val="0"/>
              <c:showVal val="1"/>
              <c:showCatName val="0"/>
              <c:showSerName val="0"/>
              <c:showPercent val="0"/>
              <c:showBubbleSize val="0"/>
            </c:dLbl>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Sheet1!$A$2:$A$8</c:f>
              <c:strCache>
                <c:ptCount val="7"/>
                <c:pt idx="0">
                  <c:v>African American</c:v>
                </c:pt>
                <c:pt idx="1">
                  <c:v>Asian</c:v>
                </c:pt>
                <c:pt idx="2">
                  <c:v>Filipino</c:v>
                </c:pt>
                <c:pt idx="3">
                  <c:v>Latino</c:v>
                </c:pt>
                <c:pt idx="4">
                  <c:v>Native American</c:v>
                </c:pt>
                <c:pt idx="5">
                  <c:v>Pacific Islander</c:v>
                </c:pt>
                <c:pt idx="6">
                  <c:v>White</c:v>
                </c:pt>
              </c:strCache>
            </c:strRef>
          </c:cat>
          <c:val>
            <c:numRef>
              <c:f>Sheet1!$B$2:$B$8</c:f>
              <c:numCache>
                <c:formatCode>0%</c:formatCode>
                <c:ptCount val="7"/>
                <c:pt idx="0">
                  <c:v>0.64</c:v>
                </c:pt>
                <c:pt idx="1">
                  <c:v>0.81</c:v>
                </c:pt>
                <c:pt idx="2">
                  <c:v>0.74</c:v>
                </c:pt>
                <c:pt idx="3">
                  <c:v>0.67</c:v>
                </c:pt>
                <c:pt idx="4">
                  <c:v>0.71</c:v>
                </c:pt>
                <c:pt idx="5">
                  <c:v>0.71</c:v>
                </c:pt>
                <c:pt idx="6">
                  <c:v>0.78</c:v>
                </c:pt>
              </c:numCache>
            </c:numRef>
          </c:val>
        </c:ser>
        <c:dLbls>
          <c:showLegendKey val="0"/>
          <c:showVal val="0"/>
          <c:showCatName val="0"/>
          <c:showSerName val="0"/>
          <c:showPercent val="0"/>
          <c:showBubbleSize val="0"/>
        </c:dLbls>
        <c:gapWidth val="150"/>
        <c:axId val="149844992"/>
        <c:axId val="149046400"/>
      </c:barChart>
      <c:catAx>
        <c:axId val="149844992"/>
        <c:scaling>
          <c:orientation val="minMax"/>
        </c:scaling>
        <c:delete val="0"/>
        <c:axPos val="b"/>
        <c:majorTickMark val="out"/>
        <c:minorTickMark val="none"/>
        <c:tickLblPos val="nextTo"/>
        <c:crossAx val="149046400"/>
        <c:crosses val="autoZero"/>
        <c:auto val="1"/>
        <c:lblAlgn val="ctr"/>
        <c:lblOffset val="100"/>
        <c:noMultiLvlLbl val="0"/>
      </c:catAx>
      <c:valAx>
        <c:axId val="149046400"/>
        <c:scaling>
          <c:orientation val="minMax"/>
          <c:max val="1"/>
        </c:scaling>
        <c:delete val="0"/>
        <c:axPos val="l"/>
        <c:majorGridlines/>
        <c:numFmt formatCode="0%" sourceLinked="1"/>
        <c:majorTickMark val="out"/>
        <c:minorTickMark val="none"/>
        <c:tickLblPos val="nextTo"/>
        <c:crossAx val="1498449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0"/>
          <c:order val="0"/>
          <c:tx>
            <c:strRef>
              <c:f>Sheet1!$B$1</c:f>
              <c:strCache>
                <c:ptCount val="1"/>
                <c:pt idx="0">
                  <c:v>Column1</c:v>
                </c:pt>
              </c:strCache>
            </c:strRef>
          </c:tx>
          <c:spPr>
            <a:ln w="66675"/>
          </c:spPr>
          <c:invertIfNegative val="0"/>
          <c:dLbls>
            <c:dLbl>
              <c:idx val="5"/>
              <c:layout>
                <c:manualLayout>
                  <c:x val="0"/>
                  <c:y val="1.3888888888888892E-2"/>
                </c:manualLayout>
              </c:layout>
              <c:showLegendKey val="0"/>
              <c:showVal val="1"/>
              <c:showCatName val="0"/>
              <c:showSerName val="0"/>
              <c:showPercent val="0"/>
              <c:showBubbleSize val="0"/>
            </c:dLbl>
            <c:dLbl>
              <c:idx val="6"/>
              <c:layout>
                <c:manualLayout>
                  <c:x val="-1.130940390584602E-7"/>
                  <c:y val="9.2592592592592622E-3"/>
                </c:manualLayout>
              </c:layout>
              <c:showLegendKey val="0"/>
              <c:showVal val="1"/>
              <c:showCatName val="0"/>
              <c:showSerName val="0"/>
              <c:showPercent val="0"/>
              <c:showBubbleSize val="0"/>
            </c:dLbl>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Sheet1!$A$2:$A$8</c:f>
              <c:strCache>
                <c:ptCount val="7"/>
                <c:pt idx="0">
                  <c:v>African American</c:v>
                </c:pt>
                <c:pt idx="1">
                  <c:v>Asian</c:v>
                </c:pt>
                <c:pt idx="2">
                  <c:v>Filipino</c:v>
                </c:pt>
                <c:pt idx="3">
                  <c:v>Latino</c:v>
                </c:pt>
                <c:pt idx="4">
                  <c:v>Native American</c:v>
                </c:pt>
                <c:pt idx="5">
                  <c:v>Pacific Islander</c:v>
                </c:pt>
                <c:pt idx="6">
                  <c:v>White</c:v>
                </c:pt>
              </c:strCache>
            </c:strRef>
          </c:cat>
          <c:val>
            <c:numRef>
              <c:f>Sheet1!$B$2:$B$8</c:f>
              <c:numCache>
                <c:formatCode>0%</c:formatCode>
                <c:ptCount val="7"/>
                <c:pt idx="0">
                  <c:v>0.56999999999999995</c:v>
                </c:pt>
                <c:pt idx="1">
                  <c:v>0.8</c:v>
                </c:pt>
                <c:pt idx="2">
                  <c:v>0.73</c:v>
                </c:pt>
                <c:pt idx="3">
                  <c:v>0.66</c:v>
                </c:pt>
                <c:pt idx="4">
                  <c:v>0.7</c:v>
                </c:pt>
                <c:pt idx="5">
                  <c:v>0.65</c:v>
                </c:pt>
                <c:pt idx="6">
                  <c:v>0.78</c:v>
                </c:pt>
              </c:numCache>
            </c:numRef>
          </c:val>
        </c:ser>
        <c:dLbls>
          <c:showLegendKey val="0"/>
          <c:showVal val="0"/>
          <c:showCatName val="0"/>
          <c:showSerName val="0"/>
          <c:showPercent val="0"/>
          <c:showBubbleSize val="0"/>
        </c:dLbls>
        <c:gapWidth val="150"/>
        <c:axId val="150294528"/>
        <c:axId val="149045824"/>
      </c:barChart>
      <c:catAx>
        <c:axId val="150294528"/>
        <c:scaling>
          <c:orientation val="minMax"/>
        </c:scaling>
        <c:delete val="0"/>
        <c:axPos val="b"/>
        <c:majorTickMark val="out"/>
        <c:minorTickMark val="none"/>
        <c:tickLblPos val="nextTo"/>
        <c:crossAx val="149045824"/>
        <c:crosses val="autoZero"/>
        <c:auto val="1"/>
        <c:lblAlgn val="ctr"/>
        <c:lblOffset val="100"/>
        <c:noMultiLvlLbl val="0"/>
      </c:catAx>
      <c:valAx>
        <c:axId val="149045824"/>
        <c:scaling>
          <c:orientation val="minMax"/>
          <c:max val="1"/>
        </c:scaling>
        <c:delete val="0"/>
        <c:axPos val="l"/>
        <c:majorGridlines/>
        <c:numFmt formatCode="0%" sourceLinked="1"/>
        <c:majorTickMark val="out"/>
        <c:minorTickMark val="none"/>
        <c:tickLblPos val="nextTo"/>
        <c:crossAx val="1502945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2"/>
          <c:order val="0"/>
          <c:tx>
            <c:strRef>
              <c:f>Sheet1!$B$1</c:f>
              <c:strCache>
                <c:ptCount val="1"/>
                <c:pt idx="0">
                  <c:v>Fall 2009</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Sheet1!$B$2</c:f>
              <c:numCache>
                <c:formatCode>0.0%</c:formatCode>
                <c:ptCount val="1"/>
                <c:pt idx="0">
                  <c:v>0.25900000000000001</c:v>
                </c:pt>
              </c:numCache>
            </c:numRef>
          </c:val>
        </c:ser>
        <c:ser>
          <c:idx val="3"/>
          <c:order val="1"/>
          <c:tx>
            <c:strRef>
              <c:f>Sheet1!$C$1</c:f>
              <c:strCache>
                <c:ptCount val="1"/>
                <c:pt idx="0">
                  <c:v>Fall 2010</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Sheet1!$C$2</c:f>
              <c:numCache>
                <c:formatCode>0.0%</c:formatCode>
                <c:ptCount val="1"/>
                <c:pt idx="0">
                  <c:v>0.218</c:v>
                </c:pt>
              </c:numCache>
            </c:numRef>
          </c:val>
        </c:ser>
        <c:ser>
          <c:idx val="0"/>
          <c:order val="2"/>
          <c:tx>
            <c:strRef>
              <c:f>Sheet1!$D$1</c:f>
              <c:strCache>
                <c:ptCount val="1"/>
                <c:pt idx="0">
                  <c:v>Fall 2011</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Sheet1!$D$2</c:f>
              <c:numCache>
                <c:formatCode>0.0%</c:formatCode>
                <c:ptCount val="1"/>
                <c:pt idx="0">
                  <c:v>0.215</c:v>
                </c:pt>
              </c:numCache>
            </c:numRef>
          </c:val>
        </c:ser>
        <c:ser>
          <c:idx val="1"/>
          <c:order val="3"/>
          <c:tx>
            <c:strRef>
              <c:f>Sheet1!$E$1</c:f>
              <c:strCache>
                <c:ptCount val="1"/>
                <c:pt idx="0">
                  <c:v>Fall 2012</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Sheet1!$E$2</c:f>
              <c:numCache>
                <c:formatCode>0.0%</c:formatCode>
                <c:ptCount val="1"/>
                <c:pt idx="0">
                  <c:v>0.223</c:v>
                </c:pt>
              </c:numCache>
            </c:numRef>
          </c:val>
        </c:ser>
        <c:ser>
          <c:idx val="4"/>
          <c:order val="4"/>
          <c:tx>
            <c:strRef>
              <c:f>Sheet1!$F$1</c:f>
              <c:strCache>
                <c:ptCount val="1"/>
                <c:pt idx="0">
                  <c:v>Fall 2013</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Sheet1!$F$2</c:f>
              <c:numCache>
                <c:formatCode>0.0%</c:formatCode>
                <c:ptCount val="1"/>
                <c:pt idx="0">
                  <c:v>0.216</c:v>
                </c:pt>
              </c:numCache>
            </c:numRef>
          </c:val>
        </c:ser>
        <c:dLbls>
          <c:showLegendKey val="0"/>
          <c:showVal val="0"/>
          <c:showCatName val="0"/>
          <c:showSerName val="0"/>
          <c:showPercent val="0"/>
          <c:showBubbleSize val="0"/>
        </c:dLbls>
        <c:gapWidth val="150"/>
        <c:axId val="150575616"/>
        <c:axId val="149046976"/>
      </c:barChart>
      <c:catAx>
        <c:axId val="150575616"/>
        <c:scaling>
          <c:orientation val="minMax"/>
        </c:scaling>
        <c:delete val="0"/>
        <c:axPos val="b"/>
        <c:numFmt formatCode="General" sourceLinked="1"/>
        <c:majorTickMark val="out"/>
        <c:minorTickMark val="none"/>
        <c:tickLblPos val="nextTo"/>
        <c:crossAx val="149046976"/>
        <c:crosses val="autoZero"/>
        <c:auto val="1"/>
        <c:lblAlgn val="ctr"/>
        <c:lblOffset val="100"/>
        <c:noMultiLvlLbl val="0"/>
      </c:catAx>
      <c:valAx>
        <c:axId val="149046976"/>
        <c:scaling>
          <c:orientation val="minMax"/>
          <c:max val="1"/>
          <c:min val="0"/>
        </c:scaling>
        <c:delete val="0"/>
        <c:axPos val="l"/>
        <c:majorGridlines/>
        <c:numFmt formatCode="0%" sourceLinked="0"/>
        <c:majorTickMark val="out"/>
        <c:minorTickMark val="none"/>
        <c:tickLblPos val="nextTo"/>
        <c:crossAx val="150575616"/>
        <c:crosses val="autoZero"/>
        <c:crossBetween val="between"/>
        <c:majorUnit val="0.1"/>
        <c:minorUnit val="1.0000000000000004E-2"/>
      </c:valAx>
    </c:plotArea>
    <c:legend>
      <c:legendPos val="b"/>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87206162607609E-3"/>
                  <c:y val="6.756756756756757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0.60000000000000009</c:v>
                </c:pt>
                <c:pt idx="1">
                  <c:v>0.6100000000000001</c:v>
                </c:pt>
                <c:pt idx="2">
                  <c:v>0.59</c:v>
                </c:pt>
                <c:pt idx="3">
                  <c:v>0.64000000000000012</c:v>
                </c:pt>
                <c:pt idx="4">
                  <c:v>0.64000000000000012</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5437071154734794E-2"/>
                  <c:y val="0"/>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0.47000000000000003</c:v>
                </c:pt>
                <c:pt idx="1">
                  <c:v>0.48000000000000004</c:v>
                </c:pt>
                <c:pt idx="2">
                  <c:v>0.49000000000000005</c:v>
                </c:pt>
                <c:pt idx="3">
                  <c:v>0.49000000000000005</c:v>
                </c:pt>
                <c:pt idx="4">
                  <c:v>0.48000000000000004</c:v>
                </c:pt>
              </c:numCache>
            </c:numRef>
          </c:val>
          <c:smooth val="0"/>
        </c:ser>
        <c:ser>
          <c:idx val="2"/>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2462658829519589E-2"/>
                  <c:y val="-2.2522522522522318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7.4360308130380446E-3"/>
                  <c:y val="-9.009009009009014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0.79</c:v>
                </c:pt>
                <c:pt idx="1">
                  <c:v>0.81</c:v>
                </c:pt>
                <c:pt idx="2">
                  <c:v>0.8</c:v>
                </c:pt>
                <c:pt idx="3">
                  <c:v>0.82000000000000006</c:v>
                </c:pt>
                <c:pt idx="4">
                  <c:v>0.81</c:v>
                </c:pt>
              </c:numCache>
            </c:numRef>
          </c:val>
          <c:smooth val="0"/>
        </c:ser>
        <c:ser>
          <c:idx val="3"/>
          <c:order val="3"/>
          <c:tx>
            <c:strRef>
              <c:f>Sheet1!$E$1</c:f>
              <c:strCache>
                <c:ptCount val="1"/>
                <c:pt idx="0">
                  <c:v>Unprepared</c:v>
                </c:pt>
              </c:strCache>
            </c:strRef>
          </c:tx>
          <c:spPr>
            <a:ln w="92075">
              <a:solidFill>
                <a:srgbClr val="7030A0"/>
              </a:solidFill>
            </a:ln>
          </c:spPr>
          <c:marker>
            <c:symbol val="none"/>
          </c:marker>
          <c:dLbls>
            <c:dLbl>
              <c:idx val="0"/>
              <c:layout>
                <c:manualLayout>
                  <c:x val="-5.5026628016481567E-2"/>
                  <c:y val="-1.801801801801802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c:v>
                </c:pt>
                <c:pt idx="1">
                  <c:v>0.47000000000000003</c:v>
                </c:pt>
                <c:pt idx="2">
                  <c:v>0.44</c:v>
                </c:pt>
                <c:pt idx="3">
                  <c:v>0.51</c:v>
                </c:pt>
                <c:pt idx="4">
                  <c:v>0.52</c:v>
                </c:pt>
              </c:numCache>
            </c:numRef>
          </c:val>
          <c:smooth val="0"/>
        </c:ser>
        <c:ser>
          <c:idx val="4"/>
          <c:order val="4"/>
          <c:tx>
            <c:strRef>
              <c:f>Sheet1!$F$1</c:f>
              <c:strCache>
                <c:ptCount val="1"/>
                <c:pt idx="0">
                  <c:v>Targeted</c:v>
                </c:pt>
              </c:strCache>
            </c:strRef>
          </c:tx>
          <c:spPr>
            <a:ln w="92075"/>
          </c:spPr>
          <c:marker>
            <c:symbol val="none"/>
          </c:marker>
          <c:dLbls>
            <c:dLbl>
              <c:idx val="0"/>
              <c:layout>
                <c:manualLayout>
                  <c:x val="-5.2052215691266314E-2"/>
                  <c:y val="2.252252252252252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0.36000000000000004</c:v>
                </c:pt>
                <c:pt idx="1">
                  <c:v>0.41000000000000003</c:v>
                </c:pt>
                <c:pt idx="2">
                  <c:v>0.37000000000000005</c:v>
                </c:pt>
                <c:pt idx="3">
                  <c:v>0.49000000000000005</c:v>
                </c:pt>
                <c:pt idx="4">
                  <c:v>0.41000000000000003</c:v>
                </c:pt>
              </c:numCache>
            </c:numRef>
          </c:val>
          <c:smooth val="0"/>
        </c:ser>
        <c:ser>
          <c:idx val="5"/>
          <c:order val="5"/>
          <c:tx>
            <c:strRef>
              <c:f>Sheet1!$G$1</c:f>
              <c:strCache>
                <c:ptCount val="1"/>
                <c:pt idx="0">
                  <c:v>Not Targeted</c:v>
                </c:pt>
              </c:strCache>
            </c:strRef>
          </c:tx>
          <c:spPr>
            <a:ln w="92075"/>
          </c:spPr>
          <c:marker>
            <c:symbol val="none"/>
          </c:marker>
          <c:dLbls>
            <c:dLbl>
              <c:idx val="0"/>
              <c:layout>
                <c:manualLayout>
                  <c:x val="-6.2462658829519589E-2"/>
                  <c:y val="0"/>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1.5765765765765768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0.68</c:v>
                </c:pt>
                <c:pt idx="1">
                  <c:v>0.67000000000000015</c:v>
                </c:pt>
                <c:pt idx="2">
                  <c:v>0.68</c:v>
                </c:pt>
                <c:pt idx="3">
                  <c:v>0.69000000000000006</c:v>
                </c:pt>
                <c:pt idx="4">
                  <c:v>0.71000000000000008</c:v>
                </c:pt>
              </c:numCache>
            </c:numRef>
          </c:val>
          <c:smooth val="0"/>
        </c:ser>
        <c:dLbls>
          <c:showLegendKey val="0"/>
          <c:showVal val="0"/>
          <c:showCatName val="0"/>
          <c:showSerName val="0"/>
          <c:showPercent val="0"/>
          <c:showBubbleSize val="0"/>
        </c:dLbls>
        <c:marker val="1"/>
        <c:smooth val="0"/>
        <c:axId val="37740032"/>
        <c:axId val="37628160"/>
      </c:lineChart>
      <c:catAx>
        <c:axId val="37740032"/>
        <c:scaling>
          <c:orientation val="minMax"/>
        </c:scaling>
        <c:delete val="0"/>
        <c:axPos val="b"/>
        <c:majorTickMark val="out"/>
        <c:minorTickMark val="none"/>
        <c:tickLblPos val="nextTo"/>
        <c:txPr>
          <a:bodyPr/>
          <a:lstStyle/>
          <a:p>
            <a:pPr>
              <a:defRPr sz="1600">
                <a:latin typeface="Arial" pitchFamily="34" charset="0"/>
                <a:cs typeface="Arial" pitchFamily="34" charset="0"/>
              </a:defRPr>
            </a:pPr>
            <a:endParaRPr lang="en-US"/>
          </a:p>
        </c:txPr>
        <c:crossAx val="37628160"/>
        <c:crosses val="autoZero"/>
        <c:auto val="1"/>
        <c:lblAlgn val="ctr"/>
        <c:lblOffset val="100"/>
        <c:noMultiLvlLbl val="0"/>
      </c:catAx>
      <c:valAx>
        <c:axId val="37628160"/>
        <c:scaling>
          <c:orientation val="minMax"/>
          <c:max val="1"/>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37740032"/>
        <c:crosses val="autoZero"/>
        <c:crossBetween val="between"/>
        <c:majorUnit val="0.1"/>
      </c:valAx>
    </c:plotArea>
    <c:legend>
      <c:legendPos val="b"/>
      <c:layout>
        <c:manualLayout>
          <c:xMode val="edge"/>
          <c:yMode val="edge"/>
          <c:x val="0"/>
          <c:y val="0.86108705161854782"/>
          <c:w val="0.98952843040162863"/>
          <c:h val="0.1250240594925634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5.4131054131054158E-2"/>
                  <c:y val="-3.111111111111111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0.69</c:v>
                </c:pt>
                <c:pt idx="1">
                  <c:v>0.69</c:v>
                </c:pt>
                <c:pt idx="2">
                  <c:v>0.7</c:v>
                </c:pt>
                <c:pt idx="3">
                  <c:v>0.71</c:v>
                </c:pt>
                <c:pt idx="4">
                  <c:v>0.72</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0.71</c:v>
                </c:pt>
                <c:pt idx="1">
                  <c:v>0.71</c:v>
                </c:pt>
                <c:pt idx="2">
                  <c:v>0.7</c:v>
                </c:pt>
                <c:pt idx="3">
                  <c:v>0.7</c:v>
                </c:pt>
                <c:pt idx="4">
                  <c:v>0.71</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0.69</c:v>
                </c:pt>
                <c:pt idx="1">
                  <c:v>0.69</c:v>
                </c:pt>
                <c:pt idx="2">
                  <c:v>0.7</c:v>
                </c:pt>
                <c:pt idx="3">
                  <c:v>0.7</c:v>
                </c:pt>
                <c:pt idx="4">
                  <c:v>0.7</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0.69</c:v>
                </c:pt>
                <c:pt idx="1">
                  <c:v>0.69</c:v>
                </c:pt>
                <c:pt idx="2">
                  <c:v>0.7</c:v>
                </c:pt>
                <c:pt idx="3">
                  <c:v>0.71</c:v>
                </c:pt>
                <c:pt idx="4">
                  <c:v>0.73</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0.67</c:v>
                </c:pt>
                <c:pt idx="1">
                  <c:v>0.67</c:v>
                </c:pt>
                <c:pt idx="2">
                  <c:v>0.66</c:v>
                </c:pt>
                <c:pt idx="3">
                  <c:v>0.65</c:v>
                </c:pt>
                <c:pt idx="4">
                  <c:v>0.69</c:v>
                </c:pt>
              </c:numCache>
            </c:numRef>
          </c:val>
          <c:smooth val="0"/>
        </c:ser>
        <c:ser>
          <c:idx val="7"/>
          <c:order val="5"/>
          <c:tx>
            <c:strRef>
              <c:f>Sheet1!$G$1</c:f>
              <c:strCache>
                <c:ptCount val="1"/>
                <c:pt idx="0">
                  <c:v>Not Targeted</c:v>
                </c:pt>
              </c:strCache>
            </c:strRef>
          </c:tx>
          <c:spPr>
            <a:ln w="92075">
              <a:solidFill>
                <a:srgbClr val="46867B"/>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0.69</c:v>
                </c:pt>
                <c:pt idx="1">
                  <c:v>0.7</c:v>
                </c:pt>
                <c:pt idx="2">
                  <c:v>0.71</c:v>
                </c:pt>
                <c:pt idx="3">
                  <c:v>0.72</c:v>
                </c:pt>
                <c:pt idx="4">
                  <c:v>0.72</c:v>
                </c:pt>
              </c:numCache>
            </c:numRef>
          </c:val>
          <c:smooth val="0"/>
        </c:ser>
        <c:dLbls>
          <c:showLegendKey val="0"/>
          <c:showVal val="0"/>
          <c:showCatName val="0"/>
          <c:showSerName val="0"/>
          <c:showPercent val="0"/>
          <c:showBubbleSize val="0"/>
        </c:dLbls>
        <c:marker val="1"/>
        <c:smooth val="0"/>
        <c:axId val="36571136"/>
        <c:axId val="37631616"/>
      </c:lineChart>
      <c:catAx>
        <c:axId val="36571136"/>
        <c:scaling>
          <c:orientation val="minMax"/>
        </c:scaling>
        <c:delete val="0"/>
        <c:axPos val="b"/>
        <c:numFmt formatCode="0%" sourceLinked="1"/>
        <c:majorTickMark val="out"/>
        <c:minorTickMark val="none"/>
        <c:tickLblPos val="nextTo"/>
        <c:crossAx val="37631616"/>
        <c:crosses val="autoZero"/>
        <c:auto val="1"/>
        <c:lblAlgn val="ctr"/>
        <c:lblOffset val="100"/>
        <c:noMultiLvlLbl val="0"/>
      </c:catAx>
      <c:valAx>
        <c:axId val="37631616"/>
        <c:scaling>
          <c:orientation val="minMax"/>
          <c:max val="1"/>
        </c:scaling>
        <c:delete val="0"/>
        <c:axPos val="l"/>
        <c:majorGridlines/>
        <c:numFmt formatCode="0%" sourceLinked="1"/>
        <c:majorTickMark val="out"/>
        <c:minorTickMark val="none"/>
        <c:tickLblPos val="nextTo"/>
        <c:crossAx val="36571136"/>
        <c:crosses val="autoZero"/>
        <c:crossBetween val="between"/>
      </c:valAx>
    </c:plotArea>
    <c:legend>
      <c:legendPos val="b"/>
      <c:layout>
        <c:manualLayout>
          <c:xMode val="edge"/>
          <c:yMode val="edge"/>
          <c:x val="2.5783475783475795E-2"/>
          <c:y val="0.8249884514435698"/>
          <c:w val="0.9713675213675213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0.63</c:v>
                </c:pt>
                <c:pt idx="1">
                  <c:v>0.7</c:v>
                </c:pt>
                <c:pt idx="2">
                  <c:v>0.66</c:v>
                </c:pt>
                <c:pt idx="3">
                  <c:v>0.68</c:v>
                </c:pt>
                <c:pt idx="4">
                  <c:v>0.68</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0.71</c:v>
                </c:pt>
                <c:pt idx="1">
                  <c:v>0.71</c:v>
                </c:pt>
                <c:pt idx="2">
                  <c:v>0.7</c:v>
                </c:pt>
                <c:pt idx="3">
                  <c:v>0.7</c:v>
                </c:pt>
                <c:pt idx="4">
                  <c:v>0.71</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0.65</c:v>
                </c:pt>
                <c:pt idx="1">
                  <c:v>0.77</c:v>
                </c:pt>
                <c:pt idx="2">
                  <c:v>0.73</c:v>
                </c:pt>
                <c:pt idx="3">
                  <c:v>0.75</c:v>
                </c:pt>
                <c:pt idx="4">
                  <c:v>0.73</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0.62</c:v>
                </c:pt>
                <c:pt idx="1">
                  <c:v>0.65</c:v>
                </c:pt>
                <c:pt idx="2">
                  <c:v>0.61</c:v>
                </c:pt>
                <c:pt idx="3">
                  <c:v>0.63</c:v>
                </c:pt>
                <c:pt idx="4">
                  <c:v>0.65</c:v>
                </c:pt>
              </c:numCache>
            </c:numRef>
          </c:val>
          <c:smooth val="0"/>
        </c:ser>
        <c:ser>
          <c:idx val="7"/>
          <c:order val="4"/>
          <c:tx>
            <c:strRef>
              <c:f>Sheet1!$F$1</c:f>
              <c:strCache>
                <c:ptCount val="1"/>
                <c:pt idx="0">
                  <c:v>Targeted</c:v>
                </c:pt>
              </c:strCache>
            </c:strRef>
          </c:tx>
          <c:spPr>
            <a:ln w="92075">
              <a:solidFill>
                <a:srgbClr val="315F57"/>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0.62</c:v>
                </c:pt>
                <c:pt idx="1">
                  <c:v>0.67</c:v>
                </c:pt>
                <c:pt idx="2">
                  <c:v>0.57999999999999996</c:v>
                </c:pt>
                <c:pt idx="3">
                  <c:v>0.65</c:v>
                </c:pt>
                <c:pt idx="4">
                  <c:v>0.62</c:v>
                </c:pt>
              </c:numCache>
            </c:numRef>
          </c:val>
          <c:smooth val="0"/>
        </c:ser>
        <c:ser>
          <c:idx val="5"/>
          <c:order val="5"/>
          <c:tx>
            <c:strRef>
              <c:f>Sheet1!$G$1</c:f>
              <c:strCache>
                <c:ptCount val="1"/>
                <c:pt idx="0">
                  <c:v>Not 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0.63</c:v>
                </c:pt>
                <c:pt idx="1">
                  <c:v>0.7</c:v>
                </c:pt>
                <c:pt idx="2">
                  <c:v>0.69</c:v>
                </c:pt>
                <c:pt idx="3">
                  <c:v>0.7</c:v>
                </c:pt>
                <c:pt idx="4">
                  <c:v>0.7</c:v>
                </c:pt>
              </c:numCache>
            </c:numRef>
          </c:val>
          <c:smooth val="0"/>
        </c:ser>
        <c:dLbls>
          <c:showLegendKey val="0"/>
          <c:showVal val="0"/>
          <c:showCatName val="0"/>
          <c:showSerName val="0"/>
          <c:showPercent val="0"/>
          <c:showBubbleSize val="0"/>
        </c:dLbls>
        <c:marker val="1"/>
        <c:smooth val="0"/>
        <c:axId val="36397568"/>
        <c:axId val="45761664"/>
      </c:lineChart>
      <c:catAx>
        <c:axId val="36397568"/>
        <c:scaling>
          <c:orientation val="minMax"/>
        </c:scaling>
        <c:delete val="0"/>
        <c:axPos val="b"/>
        <c:numFmt formatCode="0%" sourceLinked="1"/>
        <c:majorTickMark val="out"/>
        <c:minorTickMark val="none"/>
        <c:tickLblPos val="nextTo"/>
        <c:crossAx val="45761664"/>
        <c:crosses val="autoZero"/>
        <c:auto val="1"/>
        <c:lblAlgn val="ctr"/>
        <c:lblOffset val="100"/>
        <c:noMultiLvlLbl val="0"/>
      </c:catAx>
      <c:valAx>
        <c:axId val="45761664"/>
        <c:scaling>
          <c:orientation val="minMax"/>
          <c:max val="1"/>
        </c:scaling>
        <c:delete val="0"/>
        <c:axPos val="l"/>
        <c:majorGridlines/>
        <c:numFmt formatCode="0%" sourceLinked="1"/>
        <c:majorTickMark val="out"/>
        <c:minorTickMark val="none"/>
        <c:tickLblPos val="nextTo"/>
        <c:crossAx val="36397568"/>
        <c:crosses val="autoZero"/>
        <c:crossBetween val="between"/>
      </c:valAx>
    </c:plotArea>
    <c:legend>
      <c:legendPos val="b"/>
      <c:layout>
        <c:manualLayout>
          <c:xMode val="edge"/>
          <c:yMode val="edge"/>
          <c:x val="2.9914529914529938E-3"/>
          <c:y val="0.90721067366579189"/>
          <c:w val="0.99700854700854702"/>
          <c:h val="7.94559930008749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0.75</c:v>
                </c:pt>
                <c:pt idx="1">
                  <c:v>0.73</c:v>
                </c:pt>
                <c:pt idx="2">
                  <c:v>0.75</c:v>
                </c:pt>
                <c:pt idx="3">
                  <c:v>0.77</c:v>
                </c:pt>
                <c:pt idx="4">
                  <c:v>0.78</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0.65</c:v>
                </c:pt>
                <c:pt idx="1">
                  <c:v>0.65</c:v>
                </c:pt>
                <c:pt idx="2">
                  <c:v>0.66</c:v>
                </c:pt>
                <c:pt idx="3">
                  <c:v>0.66</c:v>
                </c:pt>
                <c:pt idx="4">
                  <c:v>0.67</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0.72</c:v>
                </c:pt>
                <c:pt idx="1">
                  <c:v>0.76</c:v>
                </c:pt>
                <c:pt idx="2">
                  <c:v>0.76</c:v>
                </c:pt>
                <c:pt idx="3">
                  <c:v>0.77</c:v>
                </c:pt>
                <c:pt idx="4">
                  <c:v>0.73</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0.76</c:v>
                </c:pt>
                <c:pt idx="1">
                  <c:v>0.73</c:v>
                </c:pt>
                <c:pt idx="2">
                  <c:v>0.77</c:v>
                </c:pt>
                <c:pt idx="3">
                  <c:v>0.79</c:v>
                </c:pt>
                <c:pt idx="4">
                  <c:v>0.8</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0.71</c:v>
                </c:pt>
                <c:pt idx="1">
                  <c:v>0.67</c:v>
                </c:pt>
                <c:pt idx="2">
                  <c:v>0.68</c:v>
                </c:pt>
                <c:pt idx="3">
                  <c:v>0.69</c:v>
                </c:pt>
                <c:pt idx="4">
                  <c:v>0.72</c:v>
                </c:pt>
              </c:numCache>
            </c:numRef>
          </c:val>
          <c:smooth val="0"/>
        </c:ser>
        <c:ser>
          <c:idx val="7"/>
          <c:order val="5"/>
          <c:tx>
            <c:strRef>
              <c:f>Sheet1!$G$1</c:f>
              <c:strCache>
                <c:ptCount val="1"/>
                <c:pt idx="0">
                  <c:v>Not Targeted</c:v>
                </c:pt>
              </c:strCache>
            </c:strRef>
          </c:tx>
          <c:spPr>
            <a:ln w="92075"/>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0.77</c:v>
                </c:pt>
                <c:pt idx="1">
                  <c:v>0.75</c:v>
                </c:pt>
                <c:pt idx="2">
                  <c:v>0.77</c:v>
                </c:pt>
                <c:pt idx="3">
                  <c:v>0.8</c:v>
                </c:pt>
                <c:pt idx="4">
                  <c:v>0.8</c:v>
                </c:pt>
              </c:numCache>
            </c:numRef>
          </c:val>
          <c:smooth val="0"/>
        </c:ser>
        <c:dLbls>
          <c:showLegendKey val="0"/>
          <c:showVal val="0"/>
          <c:showCatName val="0"/>
          <c:showSerName val="0"/>
          <c:showPercent val="0"/>
          <c:showBubbleSize val="0"/>
        </c:dLbls>
        <c:marker val="1"/>
        <c:smooth val="0"/>
        <c:axId val="46105088"/>
        <c:axId val="45763392"/>
      </c:lineChart>
      <c:catAx>
        <c:axId val="46105088"/>
        <c:scaling>
          <c:orientation val="minMax"/>
        </c:scaling>
        <c:delete val="0"/>
        <c:axPos val="b"/>
        <c:numFmt formatCode="0%" sourceLinked="1"/>
        <c:majorTickMark val="out"/>
        <c:minorTickMark val="none"/>
        <c:tickLblPos val="nextTo"/>
        <c:crossAx val="45763392"/>
        <c:crosses val="autoZero"/>
        <c:auto val="1"/>
        <c:lblAlgn val="ctr"/>
        <c:lblOffset val="100"/>
        <c:noMultiLvlLbl val="0"/>
      </c:catAx>
      <c:valAx>
        <c:axId val="45763392"/>
        <c:scaling>
          <c:orientation val="minMax"/>
          <c:max val="1"/>
        </c:scaling>
        <c:delete val="0"/>
        <c:axPos val="l"/>
        <c:majorGridlines/>
        <c:numFmt formatCode="0%" sourceLinked="1"/>
        <c:majorTickMark val="out"/>
        <c:minorTickMark val="none"/>
        <c:tickLblPos val="nextTo"/>
        <c:crossAx val="46105088"/>
        <c:crosses val="autoZero"/>
        <c:crossBetween val="between"/>
      </c:valAx>
    </c:plotArea>
    <c:legend>
      <c:legendPos val="b"/>
      <c:layout>
        <c:manualLayout>
          <c:xMode val="edge"/>
          <c:yMode val="edge"/>
          <c:x val="2.5783475783475795E-2"/>
          <c:y val="0.8249884514435698"/>
          <c:w val="0.9713675213675213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47214931466914E-2"/>
          <c:y val="2.8861067366579188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0.72</c:v>
                </c:pt>
                <c:pt idx="1">
                  <c:v>0.72</c:v>
                </c:pt>
                <c:pt idx="2">
                  <c:v>0.74</c:v>
                </c:pt>
                <c:pt idx="3">
                  <c:v>0.73</c:v>
                </c:pt>
                <c:pt idx="4">
                  <c:v>0.72</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0.65</c:v>
                </c:pt>
                <c:pt idx="1">
                  <c:v>0.65</c:v>
                </c:pt>
                <c:pt idx="2">
                  <c:v>0.66</c:v>
                </c:pt>
                <c:pt idx="3">
                  <c:v>0.66</c:v>
                </c:pt>
                <c:pt idx="4">
                  <c:v>0.67</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0.69</c:v>
                </c:pt>
                <c:pt idx="1">
                  <c:v>0.68</c:v>
                </c:pt>
                <c:pt idx="2">
                  <c:v>0.69</c:v>
                </c:pt>
                <c:pt idx="3">
                  <c:v>0.7</c:v>
                </c:pt>
                <c:pt idx="4">
                  <c:v>0.7</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0.72</c:v>
                </c:pt>
                <c:pt idx="1">
                  <c:v>0.69</c:v>
                </c:pt>
                <c:pt idx="2">
                  <c:v>0.72</c:v>
                </c:pt>
                <c:pt idx="3">
                  <c:v>0.7</c:v>
                </c:pt>
                <c:pt idx="4">
                  <c:v>0.7</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0.65</c:v>
                </c:pt>
                <c:pt idx="1">
                  <c:v>0.63</c:v>
                </c:pt>
                <c:pt idx="2">
                  <c:v>0.67</c:v>
                </c:pt>
                <c:pt idx="3">
                  <c:v>0.67</c:v>
                </c:pt>
                <c:pt idx="4">
                  <c:v>0.64</c:v>
                </c:pt>
              </c:numCache>
            </c:numRef>
          </c:val>
          <c:smooth val="0"/>
        </c:ser>
        <c:ser>
          <c:idx val="7"/>
          <c:order val="5"/>
          <c:tx>
            <c:strRef>
              <c:f>Sheet1!$G$1</c:f>
              <c:strCache>
                <c:ptCount val="1"/>
                <c:pt idx="0">
                  <c:v>Not Targeted</c:v>
                </c:pt>
              </c:strCache>
            </c:strRef>
          </c:tx>
          <c:spPr>
            <a:ln w="92075">
              <a:solidFill>
                <a:srgbClr val="46867B"/>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0.74</c:v>
                </c:pt>
                <c:pt idx="1">
                  <c:v>0.75</c:v>
                </c:pt>
                <c:pt idx="2">
                  <c:v>0.77</c:v>
                </c:pt>
                <c:pt idx="3">
                  <c:v>0.75</c:v>
                </c:pt>
                <c:pt idx="4">
                  <c:v>0.74</c:v>
                </c:pt>
              </c:numCache>
            </c:numRef>
          </c:val>
          <c:smooth val="0"/>
        </c:ser>
        <c:dLbls>
          <c:showLegendKey val="0"/>
          <c:showVal val="0"/>
          <c:showCatName val="0"/>
          <c:showSerName val="0"/>
          <c:showPercent val="0"/>
          <c:showBubbleSize val="0"/>
        </c:dLbls>
        <c:marker val="1"/>
        <c:smooth val="0"/>
        <c:axId val="140731392"/>
        <c:axId val="91371712"/>
      </c:lineChart>
      <c:catAx>
        <c:axId val="140731392"/>
        <c:scaling>
          <c:orientation val="minMax"/>
        </c:scaling>
        <c:delete val="0"/>
        <c:axPos val="b"/>
        <c:numFmt formatCode="0%" sourceLinked="1"/>
        <c:majorTickMark val="out"/>
        <c:minorTickMark val="none"/>
        <c:tickLblPos val="nextTo"/>
        <c:crossAx val="91371712"/>
        <c:crosses val="autoZero"/>
        <c:auto val="1"/>
        <c:lblAlgn val="ctr"/>
        <c:lblOffset val="100"/>
        <c:noMultiLvlLbl val="0"/>
      </c:catAx>
      <c:valAx>
        <c:axId val="91371712"/>
        <c:scaling>
          <c:orientation val="minMax"/>
          <c:max val="1"/>
        </c:scaling>
        <c:delete val="0"/>
        <c:axPos val="l"/>
        <c:majorGridlines/>
        <c:numFmt formatCode="0%" sourceLinked="1"/>
        <c:majorTickMark val="out"/>
        <c:minorTickMark val="none"/>
        <c:tickLblPos val="nextTo"/>
        <c:crossAx val="140731392"/>
        <c:crosses val="autoZero"/>
        <c:crossBetween val="between"/>
      </c:valAx>
    </c:plotArea>
    <c:legend>
      <c:legendPos val="b"/>
      <c:layout>
        <c:manualLayout>
          <c:xMode val="edge"/>
          <c:yMode val="edge"/>
          <c:x val="2.039829957152792E-2"/>
          <c:y val="0.86886579177602796"/>
          <c:w val="0.9639321847589562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0.70000000000000007</c:v>
                </c:pt>
                <c:pt idx="1">
                  <c:v>0.67000000000000015</c:v>
                </c:pt>
                <c:pt idx="2">
                  <c:v>0.67000000000000015</c:v>
                </c:pt>
                <c:pt idx="3">
                  <c:v>0.70000000000000007</c:v>
                </c:pt>
                <c:pt idx="4">
                  <c:v>0.72000000000000008</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0.41000000000000003</c:v>
                </c:pt>
                <c:pt idx="1">
                  <c:v>0.42000000000000004</c:v>
                </c:pt>
                <c:pt idx="2">
                  <c:v>0.42000000000000004</c:v>
                </c:pt>
                <c:pt idx="3">
                  <c:v>0.43000000000000005</c:v>
                </c:pt>
                <c:pt idx="4">
                  <c:v>0.44</c:v>
                </c:pt>
              </c:numCache>
            </c:numRef>
          </c:val>
          <c:smooth val="0"/>
        </c:ser>
        <c:ser>
          <c:idx val="2"/>
          <c:order val="2"/>
          <c:tx>
            <c:strRef>
              <c:f>Sheet1!$D$1</c:f>
              <c:strCache>
                <c:ptCount val="1"/>
                <c:pt idx="0">
                  <c:v>Targeted</c:v>
                </c:pt>
              </c:strCache>
            </c:strRef>
          </c:tx>
          <c:spPr>
            <a:ln w="92075">
              <a:solidFill>
                <a:schemeClr val="accent5"/>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0.65000000000000013</c:v>
                </c:pt>
                <c:pt idx="1">
                  <c:v>0.59</c:v>
                </c:pt>
                <c:pt idx="2">
                  <c:v>0.58000000000000007</c:v>
                </c:pt>
                <c:pt idx="3">
                  <c:v>0.59</c:v>
                </c:pt>
                <c:pt idx="4">
                  <c:v>0.60000000000000009</c:v>
                </c:pt>
              </c:numCache>
            </c:numRef>
          </c:val>
          <c:smooth val="0"/>
        </c:ser>
        <c:ser>
          <c:idx val="3"/>
          <c:order val="3"/>
          <c:tx>
            <c:strRef>
              <c:f>Sheet1!$E$1</c:f>
              <c:strCache>
                <c:ptCount val="1"/>
                <c:pt idx="0">
                  <c:v>Not Targeted</c:v>
                </c:pt>
              </c:strCache>
            </c:strRef>
          </c:tx>
          <c:spPr>
            <a:ln w="92075">
              <a:solidFill>
                <a:schemeClr val="accent6"/>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0.73000000000000009</c:v>
                </c:pt>
                <c:pt idx="1">
                  <c:v>0.73000000000000009</c:v>
                </c:pt>
                <c:pt idx="2">
                  <c:v>0.7400000000000001</c:v>
                </c:pt>
                <c:pt idx="3">
                  <c:v>0.75000000000000011</c:v>
                </c:pt>
                <c:pt idx="4">
                  <c:v>0.78</c:v>
                </c:pt>
              </c:numCache>
            </c:numRef>
          </c:val>
          <c:smooth val="0"/>
        </c:ser>
        <c:dLbls>
          <c:showLegendKey val="0"/>
          <c:showVal val="0"/>
          <c:showCatName val="0"/>
          <c:showSerName val="0"/>
          <c:showPercent val="0"/>
          <c:showBubbleSize val="0"/>
        </c:dLbls>
        <c:marker val="1"/>
        <c:smooth val="0"/>
        <c:axId val="138501120"/>
        <c:axId val="45872768"/>
      </c:lineChart>
      <c:catAx>
        <c:axId val="138501120"/>
        <c:scaling>
          <c:orientation val="minMax"/>
        </c:scaling>
        <c:delete val="0"/>
        <c:axPos val="b"/>
        <c:majorTickMark val="out"/>
        <c:minorTickMark val="none"/>
        <c:tickLblPos val="nextTo"/>
        <c:crossAx val="45872768"/>
        <c:crosses val="autoZero"/>
        <c:auto val="1"/>
        <c:lblAlgn val="ctr"/>
        <c:lblOffset val="100"/>
        <c:noMultiLvlLbl val="0"/>
      </c:catAx>
      <c:valAx>
        <c:axId val="45872768"/>
        <c:scaling>
          <c:orientation val="minMax"/>
        </c:scaling>
        <c:delete val="0"/>
        <c:axPos val="l"/>
        <c:majorGridlines/>
        <c:numFmt formatCode="0%" sourceLinked="1"/>
        <c:majorTickMark val="out"/>
        <c:minorTickMark val="none"/>
        <c:tickLblPos val="nextTo"/>
        <c:crossAx val="138501120"/>
        <c:crosses val="autoZero"/>
        <c:crossBetween val="between"/>
      </c:valAx>
    </c:plotArea>
    <c:legend>
      <c:legendPos val="b"/>
      <c:layout>
        <c:manualLayout>
          <c:xMode val="edge"/>
          <c:yMode val="edge"/>
          <c:x val="0.11922249850347656"/>
          <c:y val="0.94423662711175171"/>
          <c:w val="0.78184468789227435"/>
          <c:h val="5.106853720749696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0.60000000000000009</c:v>
                </c:pt>
                <c:pt idx="1">
                  <c:v>0.58000000000000007</c:v>
                </c:pt>
                <c:pt idx="2">
                  <c:v>0.52</c:v>
                </c:pt>
                <c:pt idx="3">
                  <c:v>0.51</c:v>
                </c:pt>
                <c:pt idx="4">
                  <c:v>0.55000000000000004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0.41000000000000003</c:v>
                </c:pt>
                <c:pt idx="1">
                  <c:v>0.42000000000000004</c:v>
                </c:pt>
                <c:pt idx="2">
                  <c:v>0.42000000000000004</c:v>
                </c:pt>
                <c:pt idx="3">
                  <c:v>0.43000000000000005</c:v>
                </c:pt>
                <c:pt idx="4">
                  <c:v>0.44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0.53</c:v>
                </c:pt>
                <c:pt idx="1">
                  <c:v>0.48000000000000004</c:v>
                </c:pt>
                <c:pt idx="2">
                  <c:v>0.45</c:v>
                </c:pt>
                <c:pt idx="3">
                  <c:v>0.44</c:v>
                </c:pt>
                <c:pt idx="4">
                  <c:v>0.47000000000000003</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0.64000000000000012</c:v>
                </c:pt>
                <c:pt idx="1">
                  <c:v>0.63000000000000012</c:v>
                </c:pt>
                <c:pt idx="2">
                  <c:v>0.58000000000000007</c:v>
                </c:pt>
                <c:pt idx="3">
                  <c:v>0.56000000000000005</c:v>
                </c:pt>
                <c:pt idx="4">
                  <c:v>0.60000000000000009</c:v>
                </c:pt>
              </c:numCache>
            </c:numRef>
          </c:val>
          <c:smooth val="0"/>
        </c:ser>
        <c:dLbls>
          <c:showLegendKey val="0"/>
          <c:showVal val="0"/>
          <c:showCatName val="0"/>
          <c:showSerName val="0"/>
          <c:showPercent val="0"/>
          <c:showBubbleSize val="0"/>
        </c:dLbls>
        <c:marker val="1"/>
        <c:smooth val="0"/>
        <c:axId val="133569536"/>
        <c:axId val="45778624"/>
      </c:lineChart>
      <c:catAx>
        <c:axId val="133569536"/>
        <c:scaling>
          <c:orientation val="minMax"/>
        </c:scaling>
        <c:delete val="0"/>
        <c:axPos val="b"/>
        <c:majorTickMark val="out"/>
        <c:minorTickMark val="none"/>
        <c:tickLblPos val="nextTo"/>
        <c:crossAx val="45778624"/>
        <c:crosses val="autoZero"/>
        <c:auto val="1"/>
        <c:lblAlgn val="ctr"/>
        <c:lblOffset val="100"/>
        <c:noMultiLvlLbl val="0"/>
      </c:catAx>
      <c:valAx>
        <c:axId val="45778624"/>
        <c:scaling>
          <c:orientation val="minMax"/>
          <c:max val="1"/>
        </c:scaling>
        <c:delete val="0"/>
        <c:axPos val="l"/>
        <c:majorGridlines/>
        <c:numFmt formatCode="0%" sourceLinked="1"/>
        <c:majorTickMark val="out"/>
        <c:minorTickMark val="none"/>
        <c:tickLblPos val="nextTo"/>
        <c:crossAx val="133569536"/>
        <c:crosses val="autoZero"/>
        <c:crossBetween val="between"/>
      </c:valAx>
    </c:plotArea>
    <c:legend>
      <c:legendPos val="b"/>
      <c:layout>
        <c:manualLayout>
          <c:xMode val="edge"/>
          <c:yMode val="edge"/>
          <c:x val="0.11100151578167045"/>
          <c:y val="0.94423662711175171"/>
          <c:w val="0.78089198719216357"/>
          <c:h val="5.57633728882481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0.45</c:v>
                </c:pt>
                <c:pt idx="1">
                  <c:v>0.46</c:v>
                </c:pt>
                <c:pt idx="2">
                  <c:v>0.5</c:v>
                </c:pt>
                <c:pt idx="3">
                  <c:v>0.55000000000000004</c:v>
                </c:pt>
                <c:pt idx="4">
                  <c:v>0.54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0.28000000000000008</c:v>
                </c:pt>
                <c:pt idx="1">
                  <c:v>0.28000000000000008</c:v>
                </c:pt>
                <c:pt idx="2">
                  <c:v>0.29000000000000004</c:v>
                </c:pt>
                <c:pt idx="3">
                  <c:v>0.30000000000000004</c:v>
                </c:pt>
                <c:pt idx="4">
                  <c:v>0.31000000000000005</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0.38000000000000006</c:v>
                </c:pt>
                <c:pt idx="1">
                  <c:v>0.37000000000000005</c:v>
                </c:pt>
                <c:pt idx="2">
                  <c:v>0.43000000000000005</c:v>
                </c:pt>
                <c:pt idx="3">
                  <c:v>0.46</c:v>
                </c:pt>
                <c:pt idx="4">
                  <c:v>0.44</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0.49000000000000005</c:v>
                </c:pt>
                <c:pt idx="1">
                  <c:v>0.52</c:v>
                </c:pt>
                <c:pt idx="2">
                  <c:v>0.55000000000000004</c:v>
                </c:pt>
                <c:pt idx="3">
                  <c:v>0.60000000000000009</c:v>
                </c:pt>
                <c:pt idx="4">
                  <c:v>0.60000000000000009</c:v>
                </c:pt>
              </c:numCache>
            </c:numRef>
          </c:val>
          <c:smooth val="0"/>
        </c:ser>
        <c:dLbls>
          <c:showLegendKey val="0"/>
          <c:showVal val="0"/>
          <c:showCatName val="0"/>
          <c:showSerName val="0"/>
          <c:showPercent val="0"/>
          <c:showBubbleSize val="0"/>
        </c:dLbls>
        <c:marker val="1"/>
        <c:smooth val="0"/>
        <c:axId val="148034560"/>
        <c:axId val="45778048"/>
      </c:lineChart>
      <c:catAx>
        <c:axId val="148034560"/>
        <c:scaling>
          <c:orientation val="minMax"/>
        </c:scaling>
        <c:delete val="0"/>
        <c:axPos val="b"/>
        <c:majorTickMark val="out"/>
        <c:minorTickMark val="none"/>
        <c:tickLblPos val="nextTo"/>
        <c:crossAx val="45778048"/>
        <c:crosses val="autoZero"/>
        <c:auto val="1"/>
        <c:lblAlgn val="ctr"/>
        <c:lblOffset val="100"/>
        <c:noMultiLvlLbl val="0"/>
      </c:catAx>
      <c:valAx>
        <c:axId val="45778048"/>
        <c:scaling>
          <c:orientation val="minMax"/>
          <c:max val="1"/>
        </c:scaling>
        <c:delete val="0"/>
        <c:axPos val="l"/>
        <c:majorGridlines/>
        <c:numFmt formatCode="0%" sourceLinked="1"/>
        <c:majorTickMark val="out"/>
        <c:minorTickMark val="none"/>
        <c:tickLblPos val="nextTo"/>
        <c:crossAx val="148034560"/>
        <c:crosses val="autoZero"/>
        <c:crossBetween val="between"/>
      </c:valAx>
    </c:plotArea>
    <c:legend>
      <c:legendPos val="b"/>
      <c:layout>
        <c:manualLayout>
          <c:xMode val="edge"/>
          <c:yMode val="edge"/>
          <c:x val="0.10762832363345887"/>
          <c:y val="0.94501111840186658"/>
          <c:w val="0.78184468789227435"/>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0.26749</cdr:x>
      <cdr:y>0.27778</cdr:y>
    </cdr:from>
    <cdr:to>
      <cdr:x>0.3709</cdr:x>
      <cdr:y>0.44444</cdr:y>
    </cdr:to>
    <cdr:sp macro="" textlink="">
      <cdr:nvSpPr>
        <cdr:cNvPr id="2" name="TextBox 1"/>
        <cdr:cNvSpPr txBox="1"/>
      </cdr:nvSpPr>
      <cdr:spPr>
        <a:xfrm xmlns:a="http://schemas.openxmlformats.org/drawingml/2006/main">
          <a:off x="23652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9487005-D760-4C96-AF74-A653D734FD90}" type="datetimeFigureOut">
              <a:rPr lang="en-US" smtClean="0"/>
              <a:pPr/>
              <a:t>8/25/2014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C2C8357-9BD9-4233-BE92-3083F10FCB43}" type="slidenum">
              <a:rPr lang="en-US" smtClean="0"/>
              <a:pPr/>
              <a:t>‹#›</a:t>
            </a:fld>
            <a:endParaRPr lang="en-US" dirty="0"/>
          </a:p>
        </p:txBody>
      </p:sp>
    </p:spTree>
    <p:extLst>
      <p:ext uri="{BB962C8B-B14F-4D97-AF65-F5344CB8AC3E}">
        <p14:creationId xmlns:p14="http://schemas.microsoft.com/office/powerpoint/2010/main" val="404560778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95388" y="692150"/>
            <a:ext cx="4619625" cy="3463925"/>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11</a:t>
            </a:fld>
            <a:endParaRPr lang="en-US" dirty="0"/>
          </a:p>
        </p:txBody>
      </p:sp>
    </p:spTree>
    <p:extLst>
      <p:ext uri="{BB962C8B-B14F-4D97-AF65-F5344CB8AC3E}">
        <p14:creationId xmlns:p14="http://schemas.microsoft.com/office/powerpoint/2010/main" val="417478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85% of the peer high.</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12</a:t>
            </a:fld>
            <a:endParaRPr lang="en-US" dirty="0"/>
          </a:p>
        </p:txBody>
      </p:sp>
    </p:spTree>
    <p:extLst>
      <p:ext uri="{BB962C8B-B14F-4D97-AF65-F5344CB8AC3E}">
        <p14:creationId xmlns:p14="http://schemas.microsoft.com/office/powerpoint/2010/main" val="341712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13</a:t>
            </a:fld>
            <a:endParaRPr lang="en-US" dirty="0"/>
          </a:p>
        </p:txBody>
      </p:sp>
    </p:spTree>
    <p:extLst>
      <p:ext uri="{BB962C8B-B14F-4D97-AF65-F5344CB8AC3E}">
        <p14:creationId xmlns:p14="http://schemas.microsoft.com/office/powerpoint/2010/main" val="148264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14</a:t>
            </a:fld>
            <a:endParaRPr lang="en-US" dirty="0"/>
          </a:p>
        </p:txBody>
      </p:sp>
    </p:spTree>
    <p:extLst>
      <p:ext uri="{BB962C8B-B14F-4D97-AF65-F5344CB8AC3E}">
        <p14:creationId xmlns:p14="http://schemas.microsoft.com/office/powerpoint/2010/main" val="30963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232075" indent="-232075">
              <a:buAutoNum type="arabicPeriod"/>
            </a:pPr>
            <a:r>
              <a:rPr lang="en-US" dirty="0" smtClean="0"/>
              <a:t>The total includes all races</a:t>
            </a:r>
            <a:r>
              <a:rPr lang="en-US" baseline="0" dirty="0" smtClean="0"/>
              <a:t>.</a:t>
            </a:r>
          </a:p>
          <a:p>
            <a:pPr marL="232075" indent="-232075">
              <a:buAutoNum type="arabicPeriod"/>
            </a:pPr>
            <a:r>
              <a:rPr lang="en-US" baseline="0" dirty="0" smtClean="0"/>
              <a:t>The data includes both Math classes that are degree applicable and not applicable.</a:t>
            </a:r>
          </a:p>
          <a:p>
            <a:pPr marL="232075" indent="-232075">
              <a:buAutoNum type="arabicPeriod"/>
            </a:pPr>
            <a:r>
              <a:rPr lang="en-US" baseline="0" dirty="0" smtClean="0"/>
              <a:t>Students with African American and White races both have shown a significant progress (4-5% point increase) in completing their Math classes in 2007-08</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15</a:t>
            </a:fld>
            <a:endParaRPr lang="en-US" dirty="0"/>
          </a:p>
        </p:txBody>
      </p:sp>
    </p:spTree>
    <p:extLst>
      <p:ext uri="{BB962C8B-B14F-4D97-AF65-F5344CB8AC3E}">
        <p14:creationId xmlns:p14="http://schemas.microsoft.com/office/powerpoint/2010/main" val="426337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DA = 156</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16</a:t>
            </a:fld>
            <a:endParaRPr lang="en-US" dirty="0"/>
          </a:p>
        </p:txBody>
      </p:sp>
    </p:spTree>
    <p:extLst>
      <p:ext uri="{BB962C8B-B14F-4D97-AF65-F5344CB8AC3E}">
        <p14:creationId xmlns:p14="http://schemas.microsoft.com/office/powerpoint/2010/main" val="139448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FH= 47</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17</a:t>
            </a:fld>
            <a:endParaRPr lang="en-US" dirty="0"/>
          </a:p>
        </p:txBody>
      </p:sp>
    </p:spTree>
    <p:extLst>
      <p:ext uri="{BB962C8B-B14F-4D97-AF65-F5344CB8AC3E}">
        <p14:creationId xmlns:p14="http://schemas.microsoft.com/office/powerpoint/2010/main" val="317685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90% or peer</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18</a:t>
            </a:fld>
            <a:endParaRPr lang="en-US" dirty="0"/>
          </a:p>
        </p:txBody>
      </p:sp>
    </p:spTree>
    <p:extLst>
      <p:ext uri="{BB962C8B-B14F-4D97-AF65-F5344CB8AC3E}">
        <p14:creationId xmlns:p14="http://schemas.microsoft.com/office/powerpoint/2010/main" val="124544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19</a:t>
            </a:fld>
            <a:endParaRPr lang="en-US" dirty="0"/>
          </a:p>
        </p:txBody>
      </p:sp>
    </p:spTree>
    <p:extLst>
      <p:ext uri="{BB962C8B-B14F-4D97-AF65-F5344CB8AC3E}">
        <p14:creationId xmlns:p14="http://schemas.microsoft.com/office/powerpoint/2010/main" val="326518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20</a:t>
            </a:fld>
            <a:endParaRPr lang="en-US" dirty="0"/>
          </a:p>
        </p:txBody>
      </p:sp>
    </p:spTree>
    <p:extLst>
      <p:ext uri="{BB962C8B-B14F-4D97-AF65-F5344CB8AC3E}">
        <p14:creationId xmlns:p14="http://schemas.microsoft.com/office/powerpoint/2010/main" val="207186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dirty="0" smtClean="0"/>
              <a:t>Even split between gender at DA and slightly higher rate of females at Foothill</a:t>
            </a:r>
          </a:p>
          <a:p>
            <a:endParaRPr lang="en-US" dirty="0" smtClean="0"/>
          </a:p>
          <a:p>
            <a:r>
              <a:rPr lang="en-US" dirty="0" smtClean="0"/>
              <a:t>Click: Age at De Anza is largely under 24 while 20-49 at Foothill, slightly</a:t>
            </a:r>
            <a:r>
              <a:rPr lang="en-US" baseline="0" dirty="0" smtClean="0"/>
              <a:t> older population.</a:t>
            </a:r>
          </a:p>
          <a:p>
            <a:endParaRPr lang="en-US" baseline="0" dirty="0" smtClean="0"/>
          </a:p>
          <a:p>
            <a:r>
              <a:rPr lang="en-US" baseline="0" dirty="0" smtClean="0"/>
              <a:t>Click: Asians at De Anza largest group followed by White and Hispanic.</a:t>
            </a:r>
          </a:p>
          <a:p>
            <a:endParaRPr lang="en-US" baseline="0" dirty="0" smtClean="0"/>
          </a:p>
          <a:p>
            <a:r>
              <a:rPr lang="en-US" baseline="0" dirty="0" smtClean="0"/>
              <a:t>Click: White at Foothill followed by Asian and Hispanic. </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a:t>
            </a:fld>
            <a:endParaRPr lang="en-US" dirty="0"/>
          </a:p>
        </p:txBody>
      </p:sp>
    </p:spTree>
    <p:extLst>
      <p:ext uri="{BB962C8B-B14F-4D97-AF65-F5344CB8AC3E}">
        <p14:creationId xmlns:p14="http://schemas.microsoft.com/office/powerpoint/2010/main" val="207186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Each college will achieve less than a 5 percentage point difference between the rate of historically under-served groups and all other groups.</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21</a:t>
            </a:fld>
            <a:endParaRPr lang="en-US" dirty="0"/>
          </a:p>
        </p:txBody>
      </p:sp>
    </p:spTree>
    <p:extLst>
      <p:ext uri="{BB962C8B-B14F-4D97-AF65-F5344CB8AC3E}">
        <p14:creationId xmlns:p14="http://schemas.microsoft.com/office/powerpoint/2010/main" val="274900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Each college will achieve less than a 5 percentage point difference between the rate of historically under-served groups and all other groups.</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22</a:t>
            </a:fld>
            <a:endParaRPr lang="en-US" dirty="0"/>
          </a:p>
        </p:txBody>
      </p:sp>
    </p:spTree>
    <p:extLst>
      <p:ext uri="{BB962C8B-B14F-4D97-AF65-F5344CB8AC3E}">
        <p14:creationId xmlns:p14="http://schemas.microsoft.com/office/powerpoint/2010/main" val="232611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The participation rate will increase to 30%. </a:t>
            </a:r>
          </a:p>
          <a:p>
            <a:pPr defTabSz="928190">
              <a:defRPr/>
            </a:pPr>
            <a:endParaRPr lang="en-US" b="1" dirty="0" smtClean="0"/>
          </a:p>
          <a:p>
            <a:pPr defTabSz="928190">
              <a:defRPr/>
            </a:pPr>
            <a:r>
              <a:rPr lang="en-US" b="1" dirty="0" smtClean="0"/>
              <a:t>14.8% district wide in fall 2013. </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23</a:t>
            </a:fld>
            <a:endParaRPr lang="en-US" dirty="0"/>
          </a:p>
        </p:txBody>
      </p:sp>
    </p:spTree>
    <p:extLst>
      <p:ext uri="{BB962C8B-B14F-4D97-AF65-F5344CB8AC3E}">
        <p14:creationId xmlns:p14="http://schemas.microsoft.com/office/powerpoint/2010/main" val="29465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95388" y="692150"/>
            <a:ext cx="4619625" cy="3463925"/>
          </a:xfrm>
          <a:ln/>
        </p:spPr>
      </p:sp>
      <p:sp>
        <p:nvSpPr>
          <p:cNvPr id="3" name="Notes Placeholder 2"/>
          <p:cNvSpPr>
            <a:spLocks noGrp="1"/>
          </p:cNvSpPr>
          <p:nvPr>
            <p:ph type="body" idx="1"/>
          </p:nvPr>
        </p:nvSpPr>
        <p:spPr/>
        <p:txBody>
          <a:bodyPr>
            <a:normAutofit fontScale="92500" lnSpcReduction="20000"/>
          </a:bodyPr>
          <a:lstStyle/>
          <a:p>
            <a:pPr>
              <a:defRPr/>
            </a:pPr>
            <a:r>
              <a:rPr lang="en-US" dirty="0" smtClean="0"/>
              <a:t>Env Sustain Target .9</a:t>
            </a:r>
          </a:p>
          <a:p>
            <a:pPr>
              <a:defRPr/>
            </a:pPr>
            <a:r>
              <a:rPr lang="en-US" dirty="0" smtClean="0"/>
              <a:t>Balance Budget Target 1.0</a:t>
            </a:r>
          </a:p>
          <a:p>
            <a:pPr>
              <a:defRPr/>
            </a:pPr>
            <a:endParaRPr lang="en-US" dirty="0" smtClean="0"/>
          </a:p>
          <a:p>
            <a:pPr>
              <a:defRPr/>
            </a:pPr>
            <a:r>
              <a:rPr lang="en-US" dirty="0" smtClean="0"/>
              <a:t>2010-2011  ADOPTED BUDGET  </a:t>
            </a:r>
          </a:p>
          <a:p>
            <a:pPr>
              <a:defRPr/>
            </a:pPr>
            <a:r>
              <a:rPr lang="en-US" dirty="0" smtClean="0"/>
              <a:t> Amended September 9, 2010 </a:t>
            </a:r>
          </a:p>
          <a:p>
            <a:pPr>
              <a:defRPr/>
            </a:pPr>
            <a:endParaRPr lang="en-US" dirty="0" smtClean="0"/>
          </a:p>
          <a:p>
            <a:pPr>
              <a:defRPr/>
            </a:pPr>
            <a:r>
              <a:rPr lang="en-US" dirty="0" smtClean="0"/>
              <a:t>1.  Ongoing Revenue / Ongoing Expense </a:t>
            </a:r>
          </a:p>
          <a:p>
            <a:pPr>
              <a:defRPr/>
            </a:pPr>
            <a:r>
              <a:rPr lang="en-US" dirty="0" smtClean="0"/>
              <a:t>Ongoing revenues and expenses are derived from the supplemental table “Changes in </a:t>
            </a:r>
          </a:p>
          <a:p>
            <a:pPr>
              <a:defRPr/>
            </a:pPr>
            <a:r>
              <a:rPr lang="en-US" dirty="0" smtClean="0"/>
              <a:t>Fund 14 Revenue and Expenses” in the adopted budget book. Budgeted general fund </a:t>
            </a:r>
          </a:p>
          <a:p>
            <a:pPr>
              <a:defRPr/>
            </a:pPr>
            <a:r>
              <a:rPr lang="en-US" dirty="0" smtClean="0"/>
              <a:t>revenues and expenses at the beginning of each fiscal year are used for ongoing </a:t>
            </a:r>
          </a:p>
          <a:p>
            <a:pPr>
              <a:defRPr/>
            </a:pPr>
            <a:r>
              <a:rPr lang="en-US" dirty="0" smtClean="0"/>
              <a:t>revenues and expenses.</a:t>
            </a:r>
          </a:p>
          <a:p>
            <a:pPr>
              <a:defRPr/>
            </a:pPr>
            <a:endParaRPr lang="en-US" dirty="0" smtClean="0"/>
          </a:p>
          <a:p>
            <a:pPr>
              <a:defRPr/>
            </a:pPr>
            <a:endParaRPr lang="en-US" dirty="0" smtClean="0"/>
          </a:p>
          <a:p>
            <a:pPr>
              <a:defRPr/>
            </a:pPr>
            <a:r>
              <a:rPr lang="en-US" dirty="0" smtClean="0"/>
              <a:t>An index composed of five factors evaluating energy use: reduction in energy </a:t>
            </a:r>
          </a:p>
          <a:p>
            <a:pPr>
              <a:defRPr/>
            </a:pPr>
            <a:r>
              <a:rPr lang="en-US" dirty="0" smtClean="0"/>
              <a:t>consumption, self-generated energy capacity, water usage, district vehicles on </a:t>
            </a:r>
          </a:p>
          <a:p>
            <a:pPr>
              <a:defRPr/>
            </a:pPr>
            <a:r>
              <a:rPr lang="en-US" dirty="0" smtClean="0"/>
              <a:t>alternative fuels, and greenhouse gas emissions. </a:t>
            </a:r>
          </a:p>
          <a:p>
            <a:pPr>
              <a:defRPr/>
            </a:pPr>
            <a:endParaRPr lang="en-US" dirty="0" smtClean="0"/>
          </a:p>
          <a:p>
            <a:pPr>
              <a:defRPr/>
            </a:pPr>
            <a:r>
              <a:rPr lang="en-US" dirty="0" smtClean="0"/>
              <a:t>The capacity use ratios measure utilization of space as calculated by comparing the </a:t>
            </a:r>
          </a:p>
          <a:p>
            <a:pPr>
              <a:defRPr/>
            </a:pPr>
            <a:r>
              <a:rPr lang="en-US" dirty="0" smtClean="0"/>
              <a:t>districts' assignable square feet available per student weekly contact hour generated in </a:t>
            </a:r>
          </a:p>
          <a:p>
            <a:pPr>
              <a:defRPr/>
            </a:pPr>
            <a:r>
              <a:rPr lang="en-US" dirty="0" smtClean="0"/>
              <a:t>that category of space (lecture, lab, etc) to the utilization standards set by the state (see </a:t>
            </a:r>
          </a:p>
          <a:p>
            <a:pPr>
              <a:defRPr/>
            </a:pPr>
            <a:r>
              <a:rPr lang="en-US" dirty="0" smtClean="0"/>
              <a:t>Title 5, Chapter 8 Section 57028). This metric is an index composed of nine types of </a:t>
            </a:r>
          </a:p>
          <a:p>
            <a:pPr>
              <a:defRPr/>
            </a:pPr>
            <a:r>
              <a:rPr lang="en-US" dirty="0" smtClean="0"/>
              <a:t>district spaces used for critical activities associated with providing educational services </a:t>
            </a:r>
          </a:p>
          <a:p>
            <a:pPr>
              <a:defRPr/>
            </a:pPr>
            <a:r>
              <a:rPr lang="en-US" dirty="0" smtClean="0"/>
              <a:t>for students, with utilization projected to FY 2016-2017.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Completion, Persistence, 30 unit cohorts. </a:t>
            </a:r>
          </a:p>
          <a:p>
            <a:endParaRPr lang="en-US" dirty="0" smtClean="0"/>
          </a:p>
          <a:p>
            <a:r>
              <a:rPr lang="en-US" dirty="0" smtClean="0"/>
              <a:t>De Anza cohort includes 3,034 students, 68% (2,066) are unprepared.</a:t>
            </a:r>
          </a:p>
          <a:p>
            <a:endParaRPr lang="en-US" dirty="0" smtClean="0"/>
          </a:p>
          <a:p>
            <a:r>
              <a:rPr lang="en-US" dirty="0" smtClean="0"/>
              <a:t>Foothill is 1,016, 57% (576) are unprepared.</a:t>
            </a:r>
          </a:p>
          <a:p>
            <a:endParaRPr lang="en-US" dirty="0" smtClean="0"/>
          </a:p>
          <a:p>
            <a:r>
              <a:rPr lang="en-US" dirty="0" smtClean="0"/>
              <a:t>Click:</a:t>
            </a:r>
            <a:r>
              <a:rPr lang="en-US" baseline="0" dirty="0" smtClean="0"/>
              <a:t> I wanted to highlight the ethnic groups where there is wider variance among the prepared and unprepared groups. These are for African American, Filipino, and Latino students who have higher rates of unprepared than prepared, and Asian who have higher rates of prepared students in the population. The first three groups are grouped throughout the rest of the presentation as the Targeted population to explore their success in greater detail. </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3</a:t>
            </a:fld>
            <a:endParaRPr lang="en-US" dirty="0"/>
          </a:p>
        </p:txBody>
      </p:sp>
    </p:spTree>
    <p:extLst>
      <p:ext uri="{BB962C8B-B14F-4D97-AF65-F5344CB8AC3E}">
        <p14:creationId xmlns:p14="http://schemas.microsoft.com/office/powerpoint/2010/main" val="7790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Prepared/Unprepared based on lowest attempted Math or English course.</a:t>
            </a:r>
          </a:p>
          <a:p>
            <a:r>
              <a:rPr lang="en-US" dirty="0" smtClean="0"/>
              <a:t>If</a:t>
            </a:r>
            <a:r>
              <a:rPr lang="en-US" baseline="0" dirty="0" smtClean="0"/>
              <a:t> lowest attempted Math course was one below or college level, then student is “prepared for college.”</a:t>
            </a:r>
          </a:p>
          <a:p>
            <a:r>
              <a:rPr lang="en-US" baseline="0" dirty="0" smtClean="0"/>
              <a:t>If lowest attempted English course was college level, then student is “prepared for college.”</a:t>
            </a:r>
          </a:p>
          <a:p>
            <a:r>
              <a:rPr lang="en-US" baseline="0" dirty="0" smtClean="0"/>
              <a:t>If lowest attempted Math or English was below college level (two levels below or more in Math), then student is “unprepared for college.”</a:t>
            </a:r>
          </a:p>
          <a:p>
            <a:r>
              <a:rPr lang="en-US" baseline="0" dirty="0" smtClean="0"/>
              <a:t>If student attempts both Math and English, if lowest of either is below college level, then student is “unprepared for college.”</a:t>
            </a:r>
          </a:p>
          <a:p>
            <a:pPr marL="0" lvl="1" defTabSz="928190">
              <a:defRPr/>
            </a:pPr>
            <a:r>
              <a:rPr lang="en-US" dirty="0" smtClean="0">
                <a:cs typeface="+mn-cs"/>
              </a:rPr>
              <a:t>Transfer-Prepared” (60 UC/CSU transferrable units with GPA=&gt;2.0)</a:t>
            </a:r>
            <a:endParaRPr lang="en-US" dirty="0" smtClean="0"/>
          </a:p>
          <a:p>
            <a:endParaRPr lang="en-US" baseline="0" dirty="0" smtClean="0"/>
          </a:p>
          <a:p>
            <a:endParaRPr lang="en-US" baseline="0" dirty="0" smtClean="0"/>
          </a:p>
          <a:p>
            <a:r>
              <a:rPr lang="en-US" dirty="0" smtClean="0"/>
              <a:t>International Students</a:t>
            </a:r>
            <a:r>
              <a:rPr lang="en-US" baseline="0" dirty="0" smtClean="0"/>
              <a:t> DA = 251</a:t>
            </a:r>
          </a:p>
          <a:p>
            <a:r>
              <a:rPr lang="en-US" baseline="0" dirty="0" smtClean="0"/>
              <a:t>JCS = 72</a:t>
            </a:r>
          </a:p>
          <a:p>
            <a:endParaRPr lang="en-US" baseline="0" dirty="0" smtClean="0"/>
          </a:p>
          <a:p>
            <a:r>
              <a:rPr lang="en-US" baseline="0" dirty="0" smtClean="0"/>
              <a:t>District metric is 75% or peer high </a:t>
            </a:r>
          </a:p>
          <a:p>
            <a:r>
              <a:rPr lang="en-US" baseline="0" dirty="0" smtClean="0"/>
              <a:t>Set Peer Group – Peer group the same for each metric</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5</a:t>
            </a:fld>
            <a:endParaRPr lang="en-US" dirty="0"/>
          </a:p>
        </p:txBody>
      </p:sp>
    </p:spTree>
    <p:extLst>
      <p:ext uri="{BB962C8B-B14F-4D97-AF65-F5344CB8AC3E}">
        <p14:creationId xmlns:p14="http://schemas.microsoft.com/office/powerpoint/2010/main" val="38702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FH = 72</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6</a:t>
            </a:fld>
            <a:endParaRPr lang="en-US" dirty="0"/>
          </a:p>
        </p:txBody>
      </p:sp>
    </p:spTree>
    <p:extLst>
      <p:ext uri="{BB962C8B-B14F-4D97-AF65-F5344CB8AC3E}">
        <p14:creationId xmlns:p14="http://schemas.microsoft.com/office/powerpoint/2010/main" val="1938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7</a:t>
            </a:fld>
            <a:endParaRPr lang="en-US" dirty="0"/>
          </a:p>
        </p:txBody>
      </p:sp>
    </p:spTree>
    <p:extLst>
      <p:ext uri="{BB962C8B-B14F-4D97-AF65-F5344CB8AC3E}">
        <p14:creationId xmlns:p14="http://schemas.microsoft.com/office/powerpoint/2010/main" val="417156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No gap between groups.</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8</a:t>
            </a:fld>
            <a:endParaRPr lang="en-US" dirty="0"/>
          </a:p>
        </p:txBody>
      </p:sp>
    </p:spTree>
    <p:extLst>
      <p:ext uri="{BB962C8B-B14F-4D97-AF65-F5344CB8AC3E}">
        <p14:creationId xmlns:p14="http://schemas.microsoft.com/office/powerpoint/2010/main" val="127463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9</a:t>
            </a:fld>
            <a:endParaRPr lang="en-US" dirty="0"/>
          </a:p>
        </p:txBody>
      </p:sp>
    </p:spTree>
    <p:extLst>
      <p:ext uri="{BB962C8B-B14F-4D97-AF65-F5344CB8AC3E}">
        <p14:creationId xmlns:p14="http://schemas.microsoft.com/office/powerpoint/2010/main" val="31148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10</a:t>
            </a:fld>
            <a:endParaRPr lang="en-US" dirty="0"/>
          </a:p>
        </p:txBody>
      </p:sp>
    </p:spTree>
    <p:extLst>
      <p:ext uri="{BB962C8B-B14F-4D97-AF65-F5344CB8AC3E}">
        <p14:creationId xmlns:p14="http://schemas.microsoft.com/office/powerpoint/2010/main" val="346415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39092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36838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275139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PP_template_2.pct                                              001E7C8BMacintosh HD                   ABA7815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438" b="4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9"/>
          <p:cNvSpPr>
            <a:spLocks noChangeShapeType="1"/>
          </p:cNvSpPr>
          <p:nvPr userDrawn="1"/>
        </p:nvSpPr>
        <p:spPr bwMode="auto">
          <a:xfrm>
            <a:off x="2057978" y="4647640"/>
            <a:ext cx="6628535" cy="0"/>
          </a:xfrm>
          <a:prstGeom prst="line">
            <a:avLst/>
          </a:prstGeom>
          <a:noFill/>
          <a:ln w="57150">
            <a:solidFill>
              <a:srgbClr val="82110B"/>
            </a:solidFill>
            <a:round/>
            <a:headEnd/>
            <a:tailEnd/>
          </a:ln>
          <a:effectLst/>
        </p:spPr>
        <p:txBody>
          <a:bodyPr wrap="none" lIns="82048" tIns="41025" rIns="82048" bIns="41025" anchor="ctr"/>
          <a:lstStyle/>
          <a:p>
            <a:pPr eaLnBrk="0" fontAlgn="base" hangingPunct="0">
              <a:spcBef>
                <a:spcPct val="0"/>
              </a:spcBef>
              <a:spcAft>
                <a:spcPct val="0"/>
              </a:spcAft>
              <a:defRPr/>
            </a:pPr>
            <a:endParaRPr lang="en-US" sz="2200" dirty="0">
              <a:solidFill>
                <a:srgbClr val="000000"/>
              </a:solidFill>
            </a:endParaRPr>
          </a:p>
        </p:txBody>
      </p:sp>
      <p:sp>
        <p:nvSpPr>
          <p:cNvPr id="6" name="Text Box 50"/>
          <p:cNvSpPr txBox="1">
            <a:spLocks noChangeArrowheads="1"/>
          </p:cNvSpPr>
          <p:nvPr userDrawn="1"/>
        </p:nvSpPr>
        <p:spPr bwMode="auto">
          <a:xfrm>
            <a:off x="2743490" y="533682"/>
            <a:ext cx="5352580" cy="579574"/>
          </a:xfrm>
          <a:prstGeom prst="rect">
            <a:avLst/>
          </a:prstGeom>
          <a:noFill/>
          <a:ln w="9525">
            <a:noFill/>
            <a:miter lim="800000"/>
            <a:headEnd/>
            <a:tailEnd/>
          </a:ln>
          <a:effectLst/>
        </p:spPr>
        <p:txBody>
          <a:bodyPr wrap="none" lIns="91407" tIns="45704" rIns="91407" bIns="45704">
            <a:spAutoFit/>
          </a:bodyPr>
          <a:lstStyle/>
          <a:p>
            <a:pPr defTabSz="914501" eaLnBrk="0" fontAlgn="base" hangingPunct="0">
              <a:spcBef>
                <a:spcPct val="0"/>
              </a:spcBef>
              <a:spcAft>
                <a:spcPct val="0"/>
              </a:spcAft>
              <a:defRPr/>
            </a:pPr>
            <a:r>
              <a:rPr lang="en-US" sz="3200" dirty="0">
                <a:solidFill>
                  <a:srgbClr val="000000"/>
                </a:solidFill>
                <a:effectLst>
                  <a:outerShdw blurRad="38100" dist="38100" dir="2700000" algn="tl">
                    <a:srgbClr val="C0C0C0"/>
                  </a:outerShdw>
                </a:effectLst>
              </a:rPr>
              <a:t>Board of Trustees Presentation</a:t>
            </a:r>
            <a:endParaRPr lang="en-US" sz="3200" dirty="0">
              <a:solidFill>
                <a:srgbClr val="FFFFFF"/>
              </a:solidFill>
            </a:endParaRPr>
          </a:p>
        </p:txBody>
      </p:sp>
      <p:sp>
        <p:nvSpPr>
          <p:cNvPr id="4139" name="Rectangle 43"/>
          <p:cNvSpPr>
            <a:spLocks noGrp="1" noChangeArrowheads="1"/>
          </p:cNvSpPr>
          <p:nvPr>
            <p:ph type="subTitle" idx="1"/>
          </p:nvPr>
        </p:nvSpPr>
        <p:spPr>
          <a:xfrm>
            <a:off x="2057978" y="5028640"/>
            <a:ext cx="6628535" cy="1829360"/>
          </a:xfrm>
        </p:spPr>
        <p:txBody>
          <a:bodyPr/>
          <a:lstStyle>
            <a:lvl1pPr marL="0" indent="0" algn="ctr">
              <a:buFontTx/>
              <a:buNone/>
              <a:defRPr/>
            </a:lvl1pPr>
          </a:lstStyle>
          <a:p>
            <a:r>
              <a:rPr lang="en-US"/>
              <a:t>Click to edit Master subtitle style</a:t>
            </a:r>
          </a:p>
        </p:txBody>
      </p:sp>
      <p:sp>
        <p:nvSpPr>
          <p:cNvPr id="4144" name="Rectangle 48"/>
          <p:cNvSpPr>
            <a:spLocks noGrp="1" noChangeArrowheads="1"/>
          </p:cNvSpPr>
          <p:nvPr>
            <p:ph type="ctrTitle"/>
          </p:nvPr>
        </p:nvSpPr>
        <p:spPr>
          <a:xfrm>
            <a:off x="2057978" y="2286001"/>
            <a:ext cx="6628535" cy="2133320"/>
          </a:xfrm>
        </p:spPr>
        <p:txBody>
          <a:bodyPr/>
          <a:lstStyle>
            <a:lvl1pPr algn="ctr">
              <a:defRPr>
                <a:solidFill>
                  <a:srgbClr val="82110B"/>
                </a:solidFill>
              </a:defRPr>
            </a:lvl1pPr>
          </a:lstStyle>
          <a:p>
            <a:r>
              <a:rPr lang="en-US"/>
              <a:t>Click to edit Master title style</a:t>
            </a:r>
          </a:p>
        </p:txBody>
      </p:sp>
    </p:spTree>
    <p:extLst>
      <p:ext uri="{BB962C8B-B14F-4D97-AF65-F5344CB8AC3E}">
        <p14:creationId xmlns:p14="http://schemas.microsoft.com/office/powerpoint/2010/main" val="372962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08219FF7-37AA-48F1-A3B5-4CA0180CAB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02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6" y="2906526"/>
            <a:ext cx="7771534" cy="1500187"/>
          </a:xfrm>
        </p:spPr>
        <p:txBody>
          <a:bodyPr anchor="b"/>
          <a:lstStyle>
            <a:lvl1pPr marL="0" indent="0">
              <a:buNone/>
              <a:defRPr sz="1800"/>
            </a:lvl1pPr>
            <a:lvl2pPr marL="410243" indent="0">
              <a:buNone/>
              <a:defRPr sz="1600"/>
            </a:lvl2pPr>
            <a:lvl3pPr marL="820487" indent="0">
              <a:buNone/>
              <a:defRPr sz="1400"/>
            </a:lvl3pPr>
            <a:lvl4pPr marL="1230730" indent="0">
              <a:buNone/>
              <a:defRPr sz="1300"/>
            </a:lvl4pPr>
            <a:lvl5pPr marL="1640973" indent="0">
              <a:buNone/>
              <a:defRPr sz="1300"/>
            </a:lvl5pPr>
            <a:lvl6pPr marL="2051216" indent="0">
              <a:buNone/>
              <a:defRPr sz="1300"/>
            </a:lvl6pPr>
            <a:lvl7pPr marL="2461461" indent="0">
              <a:buNone/>
              <a:defRPr sz="1300"/>
            </a:lvl7pPr>
            <a:lvl8pPr marL="2871703" indent="0">
              <a:buNone/>
              <a:defRPr sz="1300"/>
            </a:lvl8pPr>
            <a:lvl9pPr marL="3281946" indent="0">
              <a:buNone/>
              <a:defRPr sz="13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402D0F90-B66C-42B6-BEAE-6AADF40A4A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25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7" y="1829360"/>
            <a:ext cx="4198215"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387" y="1829360"/>
            <a:ext cx="4198216"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F8E016A5-FA71-4498-854A-6726AA0D27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85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4" y="1535206"/>
            <a:ext cx="4040909"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4"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A9B26355-6A71-4F68-9DD5-FD949F2F43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165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1522026C-9E04-4670-A977-4234F936C2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871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E56BF867-EF8A-41C5-B8F7-B4AD71A6C1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030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0" y="1435755"/>
            <a:ext cx="3007591" cy="469106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2AF17597-4E36-4FBC-AF68-2B92CE406C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04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41364711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4800322"/>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3" y="612122"/>
            <a:ext cx="5486977" cy="4115360"/>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endParaRPr lang="en-US" noProof="0" dirty="0" smtClean="0"/>
          </a:p>
        </p:txBody>
      </p:sp>
      <p:sp>
        <p:nvSpPr>
          <p:cNvPr id="4" name="Text Placeholder 3"/>
          <p:cNvSpPr>
            <a:spLocks noGrp="1"/>
          </p:cNvSpPr>
          <p:nvPr>
            <p:ph type="body" sz="half" idx="2"/>
          </p:nvPr>
        </p:nvSpPr>
        <p:spPr>
          <a:xfrm>
            <a:off x="1792433" y="5367618"/>
            <a:ext cx="5486977" cy="80402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BD983B2B-6C47-4F78-B8ED-57EB9AA486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146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909329C8-2352-4715-984A-C293C0C4C4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429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490" y="1"/>
            <a:ext cx="2209511" cy="6324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6" y="1"/>
            <a:ext cx="6494318" cy="6324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61D1110B-C6FE-4756-90BE-CA37204CBD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607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PP_template_2.pct                                              001E7C8BMacintosh HD                   ABA7815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438" b="4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9"/>
          <p:cNvSpPr>
            <a:spLocks noChangeShapeType="1"/>
          </p:cNvSpPr>
          <p:nvPr userDrawn="1"/>
        </p:nvSpPr>
        <p:spPr bwMode="auto">
          <a:xfrm>
            <a:off x="2057977" y="4647640"/>
            <a:ext cx="6628535" cy="0"/>
          </a:xfrm>
          <a:prstGeom prst="line">
            <a:avLst/>
          </a:prstGeom>
          <a:noFill/>
          <a:ln w="57150">
            <a:solidFill>
              <a:srgbClr val="82110B"/>
            </a:solidFill>
            <a:round/>
            <a:headEnd/>
            <a:tailEnd/>
          </a:ln>
          <a:effectLst/>
        </p:spPr>
        <p:txBody>
          <a:bodyPr wrap="none" lIns="82058" tIns="41029" rIns="82058" bIns="41029" anchor="ctr"/>
          <a:lstStyle/>
          <a:p>
            <a:pPr defTabSz="914400" eaLnBrk="0" fontAlgn="base" hangingPunct="0">
              <a:spcBef>
                <a:spcPct val="0"/>
              </a:spcBef>
              <a:spcAft>
                <a:spcPct val="0"/>
              </a:spcAft>
              <a:defRPr/>
            </a:pPr>
            <a:endParaRPr lang="en-US" sz="2200" dirty="0">
              <a:solidFill>
                <a:srgbClr val="000000"/>
              </a:solidFill>
            </a:endParaRPr>
          </a:p>
        </p:txBody>
      </p:sp>
      <p:sp>
        <p:nvSpPr>
          <p:cNvPr id="6" name="Text Box 50"/>
          <p:cNvSpPr txBox="1">
            <a:spLocks noChangeArrowheads="1"/>
          </p:cNvSpPr>
          <p:nvPr userDrawn="1"/>
        </p:nvSpPr>
        <p:spPr bwMode="auto">
          <a:xfrm>
            <a:off x="2743489" y="533681"/>
            <a:ext cx="5236261" cy="584753"/>
          </a:xfrm>
          <a:prstGeom prst="rect">
            <a:avLst/>
          </a:prstGeom>
          <a:noFill/>
          <a:ln w="9525">
            <a:noFill/>
            <a:miter lim="800000"/>
            <a:headEnd/>
            <a:tailEnd/>
          </a:ln>
          <a:effectLst/>
        </p:spPr>
        <p:txBody>
          <a:bodyPr wrap="none" lIns="91418" tIns="45709" rIns="91418" bIns="45709">
            <a:spAutoFit/>
          </a:bodyPr>
          <a:lstStyle/>
          <a:p>
            <a:pPr defTabSz="914608" eaLnBrk="0" fontAlgn="base" hangingPunct="0">
              <a:spcBef>
                <a:spcPct val="0"/>
              </a:spcBef>
              <a:spcAft>
                <a:spcPct val="0"/>
              </a:spcAft>
              <a:defRPr/>
            </a:pPr>
            <a:r>
              <a:rPr lang="en-US" sz="3200" dirty="0">
                <a:solidFill>
                  <a:srgbClr val="000000"/>
                </a:solidFill>
                <a:effectLst>
                  <a:outerShdw blurRad="38100" dist="38100" dir="2700000" algn="tl">
                    <a:srgbClr val="C0C0C0"/>
                  </a:outerShdw>
                </a:effectLst>
              </a:rPr>
              <a:t>Board of Trustees Presentation</a:t>
            </a:r>
            <a:endParaRPr lang="en-US" sz="3200" dirty="0">
              <a:solidFill>
                <a:srgbClr val="FFFFFF"/>
              </a:solidFill>
            </a:endParaRPr>
          </a:p>
        </p:txBody>
      </p:sp>
      <p:sp>
        <p:nvSpPr>
          <p:cNvPr id="4139" name="Rectangle 43"/>
          <p:cNvSpPr>
            <a:spLocks noGrp="1" noChangeArrowheads="1"/>
          </p:cNvSpPr>
          <p:nvPr>
            <p:ph type="subTitle" idx="1"/>
          </p:nvPr>
        </p:nvSpPr>
        <p:spPr>
          <a:xfrm>
            <a:off x="2057977" y="5028640"/>
            <a:ext cx="6628535" cy="1829360"/>
          </a:xfrm>
        </p:spPr>
        <p:txBody>
          <a:bodyPr/>
          <a:lstStyle>
            <a:lvl1pPr marL="0" indent="0" algn="ctr">
              <a:buFontTx/>
              <a:buNone/>
              <a:defRPr/>
            </a:lvl1pPr>
          </a:lstStyle>
          <a:p>
            <a:r>
              <a:rPr lang="en-US"/>
              <a:t>Click to edit Master subtitle style</a:t>
            </a:r>
          </a:p>
        </p:txBody>
      </p:sp>
      <p:sp>
        <p:nvSpPr>
          <p:cNvPr id="4144" name="Rectangle 48"/>
          <p:cNvSpPr>
            <a:spLocks noGrp="1" noChangeArrowheads="1"/>
          </p:cNvSpPr>
          <p:nvPr>
            <p:ph type="ctrTitle"/>
          </p:nvPr>
        </p:nvSpPr>
        <p:spPr>
          <a:xfrm>
            <a:off x="2057977" y="2286001"/>
            <a:ext cx="6628535" cy="2133320"/>
          </a:xfrm>
        </p:spPr>
        <p:txBody>
          <a:bodyPr/>
          <a:lstStyle>
            <a:lvl1pPr algn="ctr">
              <a:defRPr>
                <a:solidFill>
                  <a:srgbClr val="82110B"/>
                </a:solidFill>
              </a:defRPr>
            </a:lvl1pPr>
          </a:lstStyle>
          <a:p>
            <a:r>
              <a:rPr lang="en-US"/>
              <a:t>Click to edit Master title style</a:t>
            </a:r>
          </a:p>
        </p:txBody>
      </p:sp>
    </p:spTree>
    <p:extLst>
      <p:ext uri="{BB962C8B-B14F-4D97-AF65-F5344CB8AC3E}">
        <p14:creationId xmlns:p14="http://schemas.microsoft.com/office/powerpoint/2010/main" val="2660168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382449CA-3494-4D62-BE83-9A69B35FCC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550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6C617395-53B4-4C7C-A14F-A5EBD326A6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6845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6" y="1829360"/>
            <a:ext cx="4198215"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387" y="1829360"/>
            <a:ext cx="4198216"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60B86945-6216-4D15-BCF8-11E9EAC679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068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86F37AA6-2003-4177-9D3B-1E75D9853C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570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A8149999-B5B5-4AFD-A606-A760DC0946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0072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59A29784-0050-4E19-B581-D402B0B46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549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551804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647EA139-C796-4A65-8654-F048717CBA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919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dirty="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04F5D327-5241-4DA7-846B-8E5AFE71DA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34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3C351FB1-F1F2-4340-A9A0-C672AC9CF8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79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489" y="1"/>
            <a:ext cx="2209511" cy="6324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6" y="1"/>
            <a:ext cx="6494318" cy="6324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7C7F4A8F-94F0-426D-A6EB-52BD762D88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323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202985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1047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83636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75411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40745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BD445-12ED-453D-BB15-56508BE47CCC}" type="datetimeFigureOut">
              <a:rPr lang="en-US" smtClean="0"/>
              <a:pPr/>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49998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1ABD445-12ED-453D-BB15-56508BE47CCC}" type="datetimeFigureOut">
              <a:rPr lang="en-US" smtClean="0"/>
              <a:pPr/>
              <a:t>8/25/2014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52234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2" name="Rectangle 48"/>
          <p:cNvSpPr>
            <a:spLocks noGrp="1" noChangeArrowheads="1"/>
          </p:cNvSpPr>
          <p:nvPr>
            <p:ph type="title"/>
          </p:nvPr>
        </p:nvSpPr>
        <p:spPr bwMode="auto">
          <a:xfrm>
            <a:off x="1981490" y="1"/>
            <a:ext cx="7162511" cy="1295681"/>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pic>
        <p:nvPicPr>
          <p:cNvPr id="1027" name="Picture 57" descr="PP_template.pct                                                001E7C8BMacintosh HD                   ABA7815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793" r="3999" b="12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8"/>
          <p:cNvSpPr>
            <a:spLocks noGrp="1" noChangeArrowheads="1"/>
          </p:cNvSpPr>
          <p:nvPr>
            <p:ph type="body" idx="1"/>
          </p:nvPr>
        </p:nvSpPr>
        <p:spPr bwMode="auto">
          <a:xfrm>
            <a:off x="301627" y="1829360"/>
            <a:ext cx="8534977" cy="4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3" name="Rectangle 59"/>
          <p:cNvSpPr>
            <a:spLocks noGrp="1" noChangeArrowheads="1"/>
          </p:cNvSpPr>
          <p:nvPr>
            <p:ph type="dt" sz="half" idx="2"/>
          </p:nvPr>
        </p:nvSpPr>
        <p:spPr bwMode="auto">
          <a:xfrm>
            <a:off x="301625" y="6397159"/>
            <a:ext cx="1905000"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sz="1400">
                <a:latin typeface="Times" pitchFamily="18" charset="0"/>
              </a:defRPr>
            </a:lvl1pPr>
          </a:lstStyle>
          <a:p>
            <a:pPr fontAlgn="base">
              <a:spcBef>
                <a:spcPct val="0"/>
              </a:spcBef>
              <a:spcAft>
                <a:spcPct val="0"/>
              </a:spcAft>
              <a:defRPr/>
            </a:pPr>
            <a:endParaRPr lang="en-US" dirty="0">
              <a:solidFill>
                <a:srgbClr val="000000"/>
              </a:solidFill>
            </a:endParaRPr>
          </a:p>
        </p:txBody>
      </p:sp>
      <p:sp>
        <p:nvSpPr>
          <p:cNvPr id="1084" name="Rectangle 60"/>
          <p:cNvSpPr>
            <a:spLocks noGrp="1" noChangeArrowheads="1"/>
          </p:cNvSpPr>
          <p:nvPr>
            <p:ph type="ftr" sz="quarter" idx="3"/>
          </p:nvPr>
        </p:nvSpPr>
        <p:spPr bwMode="auto">
          <a:xfrm>
            <a:off x="3124490" y="6397159"/>
            <a:ext cx="2895023"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sz="1400">
                <a:latin typeface="Times" pitchFamily="18" charset="0"/>
              </a:defRPr>
            </a:lvl1pPr>
          </a:lstStyle>
          <a:p>
            <a:pPr fontAlgn="base">
              <a:spcBef>
                <a:spcPct val="0"/>
              </a:spcBef>
              <a:spcAft>
                <a:spcPct val="0"/>
              </a:spcAft>
              <a:defRPr/>
            </a:pPr>
            <a:endParaRPr lang="en-US" dirty="0">
              <a:solidFill>
                <a:srgbClr val="000000"/>
              </a:solidFill>
            </a:endParaRPr>
          </a:p>
        </p:txBody>
      </p:sp>
      <p:sp>
        <p:nvSpPr>
          <p:cNvPr id="1085" name="Rectangle 61"/>
          <p:cNvSpPr>
            <a:spLocks noGrp="1" noChangeArrowheads="1"/>
          </p:cNvSpPr>
          <p:nvPr>
            <p:ph type="sldNum" sz="quarter" idx="4"/>
          </p:nvPr>
        </p:nvSpPr>
        <p:spPr bwMode="auto">
          <a:xfrm>
            <a:off x="6931603" y="6397159"/>
            <a:ext cx="1905000"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sz="1400">
                <a:latin typeface="Times" pitchFamily="18" charset="0"/>
              </a:defRPr>
            </a:lvl1pPr>
          </a:lstStyle>
          <a:p>
            <a:pPr fontAlgn="base">
              <a:spcBef>
                <a:spcPct val="0"/>
              </a:spcBef>
              <a:spcAft>
                <a:spcPct val="0"/>
              </a:spcAft>
              <a:defRPr/>
            </a:pPr>
            <a:fld id="{8D21FBD9-78AB-4F31-91D7-8B673EA412E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12461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2pPr>
      <a:lvl3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3pPr>
      <a:lvl4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4pPr>
      <a:lvl5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5pPr>
      <a:lvl6pPr marL="410243"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6pPr>
      <a:lvl7pPr marL="820487"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7pPr>
      <a:lvl8pPr marL="1230730"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8pPr>
      <a:lvl9pPr marL="1640973"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9pPr>
    </p:titleStyle>
    <p:bodyStyle>
      <a:lvl1pPr marL="343294" indent="-343294" algn="l" defTabSz="914501"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143" indent="-284891" algn="l" defTabSz="914501" rtl="0" eaLnBrk="0" fontAlgn="base" hangingPunct="0">
        <a:spcBef>
          <a:spcPct val="20000"/>
        </a:spcBef>
        <a:spcAft>
          <a:spcPct val="0"/>
        </a:spcAft>
        <a:buSzPct val="90000"/>
        <a:buBlip>
          <a:blip r:embed="rId15"/>
        </a:buBlip>
        <a:defRPr sz="2800">
          <a:solidFill>
            <a:schemeClr val="tx1"/>
          </a:solidFill>
          <a:latin typeface="+mn-lt"/>
        </a:defRPr>
      </a:lvl2pPr>
      <a:lvl3pPr marL="1142414" indent="-227914" algn="l" defTabSz="914501" rtl="0" eaLnBrk="0" fontAlgn="base" hangingPunct="0">
        <a:spcBef>
          <a:spcPct val="20000"/>
        </a:spcBef>
        <a:spcAft>
          <a:spcPct val="0"/>
        </a:spcAft>
        <a:buSzPct val="90000"/>
        <a:buFont typeface="Zapf Dingbats"/>
        <a:buBlip>
          <a:blip r:embed="rId16"/>
        </a:buBlip>
        <a:defRPr sz="2400">
          <a:solidFill>
            <a:schemeClr val="tx1"/>
          </a:solidFill>
          <a:latin typeface="+mn-lt"/>
        </a:defRPr>
      </a:lvl3pPr>
      <a:lvl4pPr marL="1599665" indent="-227914" algn="l" defTabSz="914501" rtl="0" eaLnBrk="0" fontAlgn="base" hangingPunct="0">
        <a:spcBef>
          <a:spcPct val="20000"/>
        </a:spcBef>
        <a:spcAft>
          <a:spcPct val="0"/>
        </a:spcAft>
        <a:buClr>
          <a:srgbClr val="82110B"/>
        </a:buClr>
        <a:buSzPct val="90000"/>
        <a:buFont typeface="Zapf Dingbats"/>
        <a:buChar char="l"/>
        <a:defRPr sz="2000">
          <a:solidFill>
            <a:schemeClr val="tx1"/>
          </a:solidFill>
          <a:latin typeface="+mn-lt"/>
        </a:defRPr>
      </a:lvl4pPr>
      <a:lvl5pPr marL="2056914" indent="-227914" algn="l" defTabSz="914501" rtl="0" eaLnBrk="0" fontAlgn="base" hangingPunct="0">
        <a:spcBef>
          <a:spcPct val="20000"/>
        </a:spcBef>
        <a:spcAft>
          <a:spcPct val="0"/>
        </a:spcAft>
        <a:buFont typeface="Zapf Dingbats"/>
        <a:buChar char="u"/>
        <a:defRPr sz="2000">
          <a:solidFill>
            <a:schemeClr val="tx1"/>
          </a:solidFill>
          <a:latin typeface="+mn-lt"/>
        </a:defRPr>
      </a:lvl5pPr>
      <a:lvl6pPr marL="2467157" indent="-227914" algn="l" defTabSz="914501" rtl="0" fontAlgn="base">
        <a:spcBef>
          <a:spcPct val="20000"/>
        </a:spcBef>
        <a:spcAft>
          <a:spcPct val="0"/>
        </a:spcAft>
        <a:buFont typeface="Zapf Dingbats" charset="2"/>
        <a:buChar char="u"/>
        <a:defRPr sz="2000">
          <a:solidFill>
            <a:schemeClr val="tx1"/>
          </a:solidFill>
          <a:latin typeface="+mn-lt"/>
        </a:defRPr>
      </a:lvl6pPr>
      <a:lvl7pPr marL="2877401" indent="-227914" algn="l" defTabSz="914501" rtl="0" fontAlgn="base">
        <a:spcBef>
          <a:spcPct val="20000"/>
        </a:spcBef>
        <a:spcAft>
          <a:spcPct val="0"/>
        </a:spcAft>
        <a:buFont typeface="Zapf Dingbats" charset="2"/>
        <a:buChar char="u"/>
        <a:defRPr sz="2000">
          <a:solidFill>
            <a:schemeClr val="tx1"/>
          </a:solidFill>
          <a:latin typeface="+mn-lt"/>
        </a:defRPr>
      </a:lvl7pPr>
      <a:lvl8pPr marL="3287645" indent="-227914" algn="l" defTabSz="914501" rtl="0" fontAlgn="base">
        <a:spcBef>
          <a:spcPct val="20000"/>
        </a:spcBef>
        <a:spcAft>
          <a:spcPct val="0"/>
        </a:spcAft>
        <a:buFont typeface="Zapf Dingbats" charset="2"/>
        <a:buChar char="u"/>
        <a:defRPr sz="2000">
          <a:solidFill>
            <a:schemeClr val="tx1"/>
          </a:solidFill>
          <a:latin typeface="+mn-lt"/>
        </a:defRPr>
      </a:lvl8pPr>
      <a:lvl9pPr marL="3697887" indent="-227914" algn="l" defTabSz="914501" rtl="0" fontAlgn="base">
        <a:spcBef>
          <a:spcPct val="20000"/>
        </a:spcBef>
        <a:spcAft>
          <a:spcPct val="0"/>
        </a:spcAft>
        <a:buFont typeface="Zapf Dingbats" charset="2"/>
        <a:buChar char="u"/>
        <a:defRPr sz="2000">
          <a:solidFill>
            <a:schemeClr val="tx1"/>
          </a:solidFill>
          <a:latin typeface="+mn-lt"/>
        </a:defRPr>
      </a:lvl9pPr>
    </p:bodyStyle>
    <p:otherStyle>
      <a:defPPr>
        <a:defRPr lang="en-US"/>
      </a:defPPr>
      <a:lvl1pPr marL="0" algn="l" defTabSz="820487" rtl="0" eaLnBrk="1" latinLnBrk="0" hangingPunct="1">
        <a:defRPr sz="1600" kern="1200">
          <a:solidFill>
            <a:schemeClr val="tx1"/>
          </a:solidFill>
          <a:latin typeface="+mn-lt"/>
          <a:ea typeface="+mn-ea"/>
          <a:cs typeface="+mn-cs"/>
        </a:defRPr>
      </a:lvl1pPr>
      <a:lvl2pPr marL="410243" algn="l" defTabSz="820487" rtl="0" eaLnBrk="1" latinLnBrk="0" hangingPunct="1">
        <a:defRPr sz="1600" kern="1200">
          <a:solidFill>
            <a:schemeClr val="tx1"/>
          </a:solidFill>
          <a:latin typeface="+mn-lt"/>
          <a:ea typeface="+mn-ea"/>
          <a:cs typeface="+mn-cs"/>
        </a:defRPr>
      </a:lvl2pPr>
      <a:lvl3pPr marL="820487" algn="l" defTabSz="820487" rtl="0" eaLnBrk="1" latinLnBrk="0" hangingPunct="1">
        <a:defRPr sz="1600" kern="1200">
          <a:solidFill>
            <a:schemeClr val="tx1"/>
          </a:solidFill>
          <a:latin typeface="+mn-lt"/>
          <a:ea typeface="+mn-ea"/>
          <a:cs typeface="+mn-cs"/>
        </a:defRPr>
      </a:lvl3pPr>
      <a:lvl4pPr marL="1230730" algn="l" defTabSz="820487" rtl="0" eaLnBrk="1" latinLnBrk="0" hangingPunct="1">
        <a:defRPr sz="1600" kern="1200">
          <a:solidFill>
            <a:schemeClr val="tx1"/>
          </a:solidFill>
          <a:latin typeface="+mn-lt"/>
          <a:ea typeface="+mn-ea"/>
          <a:cs typeface="+mn-cs"/>
        </a:defRPr>
      </a:lvl4pPr>
      <a:lvl5pPr marL="1640973" algn="l" defTabSz="820487" rtl="0" eaLnBrk="1" latinLnBrk="0" hangingPunct="1">
        <a:defRPr sz="1600" kern="1200">
          <a:solidFill>
            <a:schemeClr val="tx1"/>
          </a:solidFill>
          <a:latin typeface="+mn-lt"/>
          <a:ea typeface="+mn-ea"/>
          <a:cs typeface="+mn-cs"/>
        </a:defRPr>
      </a:lvl5pPr>
      <a:lvl6pPr marL="2051216" algn="l" defTabSz="820487" rtl="0" eaLnBrk="1" latinLnBrk="0" hangingPunct="1">
        <a:defRPr sz="1600" kern="1200">
          <a:solidFill>
            <a:schemeClr val="tx1"/>
          </a:solidFill>
          <a:latin typeface="+mn-lt"/>
          <a:ea typeface="+mn-ea"/>
          <a:cs typeface="+mn-cs"/>
        </a:defRPr>
      </a:lvl6pPr>
      <a:lvl7pPr marL="2461461" algn="l" defTabSz="820487" rtl="0" eaLnBrk="1" latinLnBrk="0" hangingPunct="1">
        <a:defRPr sz="1600" kern="1200">
          <a:solidFill>
            <a:schemeClr val="tx1"/>
          </a:solidFill>
          <a:latin typeface="+mn-lt"/>
          <a:ea typeface="+mn-ea"/>
          <a:cs typeface="+mn-cs"/>
        </a:defRPr>
      </a:lvl7pPr>
      <a:lvl8pPr marL="2871703" algn="l" defTabSz="820487" rtl="0" eaLnBrk="1" latinLnBrk="0" hangingPunct="1">
        <a:defRPr sz="1600" kern="1200">
          <a:solidFill>
            <a:schemeClr val="tx1"/>
          </a:solidFill>
          <a:latin typeface="+mn-lt"/>
          <a:ea typeface="+mn-ea"/>
          <a:cs typeface="+mn-cs"/>
        </a:defRPr>
      </a:lvl8pPr>
      <a:lvl9pPr marL="3281946" algn="l" defTabSz="82048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2" name="Rectangle 48"/>
          <p:cNvSpPr>
            <a:spLocks noGrp="1" noChangeArrowheads="1"/>
          </p:cNvSpPr>
          <p:nvPr>
            <p:ph type="title"/>
          </p:nvPr>
        </p:nvSpPr>
        <p:spPr bwMode="auto">
          <a:xfrm>
            <a:off x="1981489" y="0"/>
            <a:ext cx="7162511" cy="1295681"/>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7" name="Picture 57" descr="PP_template.pct                                                001E7C8BMacintosh HD                   ABA7815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793" r="3999" b="12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8"/>
          <p:cNvSpPr>
            <a:spLocks noGrp="1" noChangeArrowheads="1"/>
          </p:cNvSpPr>
          <p:nvPr>
            <p:ph type="body" idx="1"/>
          </p:nvPr>
        </p:nvSpPr>
        <p:spPr bwMode="auto">
          <a:xfrm>
            <a:off x="301626" y="1829360"/>
            <a:ext cx="8534977" cy="4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3" name="Rectangle 59"/>
          <p:cNvSpPr>
            <a:spLocks noGrp="1" noChangeArrowheads="1"/>
          </p:cNvSpPr>
          <p:nvPr>
            <p:ph type="dt" sz="half" idx="2"/>
          </p:nvPr>
        </p:nvSpPr>
        <p:spPr bwMode="auto">
          <a:xfrm>
            <a:off x="301625" y="6397159"/>
            <a:ext cx="1905000"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eaLnBrk="0" hangingPunct="0">
              <a:defRPr sz="1400">
                <a:latin typeface="Times" pitchFamily="18" charset="0"/>
              </a:defRPr>
            </a:lvl1pPr>
          </a:lstStyle>
          <a:p>
            <a:pPr defTabSz="914400" fontAlgn="base">
              <a:spcBef>
                <a:spcPct val="0"/>
              </a:spcBef>
              <a:spcAft>
                <a:spcPct val="0"/>
              </a:spcAft>
              <a:defRPr/>
            </a:pPr>
            <a:endParaRPr lang="en-US" dirty="0">
              <a:solidFill>
                <a:srgbClr val="000000"/>
              </a:solidFill>
            </a:endParaRPr>
          </a:p>
        </p:txBody>
      </p:sp>
      <p:sp>
        <p:nvSpPr>
          <p:cNvPr id="1084" name="Rectangle 60"/>
          <p:cNvSpPr>
            <a:spLocks noGrp="1" noChangeArrowheads="1"/>
          </p:cNvSpPr>
          <p:nvPr>
            <p:ph type="ftr" sz="quarter" idx="3"/>
          </p:nvPr>
        </p:nvSpPr>
        <p:spPr bwMode="auto">
          <a:xfrm>
            <a:off x="3124489" y="6397159"/>
            <a:ext cx="2895023"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ctr" eaLnBrk="0" hangingPunct="0">
              <a:defRPr sz="1400">
                <a:latin typeface="Times" pitchFamily="18" charset="0"/>
              </a:defRPr>
            </a:lvl1pPr>
          </a:lstStyle>
          <a:p>
            <a:pPr defTabSz="914400" fontAlgn="base">
              <a:spcBef>
                <a:spcPct val="0"/>
              </a:spcBef>
              <a:spcAft>
                <a:spcPct val="0"/>
              </a:spcAft>
              <a:defRPr/>
            </a:pPr>
            <a:endParaRPr lang="en-US" dirty="0">
              <a:solidFill>
                <a:srgbClr val="000000"/>
              </a:solidFill>
            </a:endParaRPr>
          </a:p>
        </p:txBody>
      </p:sp>
      <p:sp>
        <p:nvSpPr>
          <p:cNvPr id="1085" name="Rectangle 61"/>
          <p:cNvSpPr>
            <a:spLocks noGrp="1" noChangeArrowheads="1"/>
          </p:cNvSpPr>
          <p:nvPr>
            <p:ph type="sldNum" sz="quarter" idx="4"/>
          </p:nvPr>
        </p:nvSpPr>
        <p:spPr bwMode="auto">
          <a:xfrm>
            <a:off x="6931603" y="6397159"/>
            <a:ext cx="1905000"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eaLnBrk="0" hangingPunct="0">
              <a:defRPr sz="1400">
                <a:latin typeface="Times" pitchFamily="18" charset="0"/>
              </a:defRPr>
            </a:lvl1pPr>
          </a:lstStyle>
          <a:p>
            <a:pPr defTabSz="914400" fontAlgn="base">
              <a:spcBef>
                <a:spcPct val="0"/>
              </a:spcBef>
              <a:spcAft>
                <a:spcPct val="0"/>
              </a:spcAft>
              <a:defRPr/>
            </a:pPr>
            <a:fld id="{B6BD2E22-5458-47F7-AC69-61E706E24C71}"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32047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2pPr>
      <a:lvl3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3pPr>
      <a:lvl4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4pPr>
      <a:lvl5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5pPr>
      <a:lvl6pPr marL="410291"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6pPr>
      <a:lvl7pPr marL="820583"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7pPr>
      <a:lvl8pPr marL="1230874"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8pPr>
      <a:lvl9pPr marL="1641165"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9pPr>
    </p:titleStyle>
    <p:bodyStyle>
      <a:lvl1pPr marL="343334" indent="-343334" algn="l" defTabSz="914608"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229" indent="-284925" algn="l" defTabSz="914608" rtl="0" eaLnBrk="0" fontAlgn="base" hangingPunct="0">
        <a:spcBef>
          <a:spcPct val="20000"/>
        </a:spcBef>
        <a:spcAft>
          <a:spcPct val="0"/>
        </a:spcAft>
        <a:buSzPct val="90000"/>
        <a:buBlip>
          <a:blip r:embed="rId15"/>
        </a:buBlip>
        <a:defRPr sz="2800">
          <a:solidFill>
            <a:schemeClr val="tx1"/>
          </a:solidFill>
          <a:latin typeface="+mn-lt"/>
        </a:defRPr>
      </a:lvl2pPr>
      <a:lvl3pPr marL="1142547" indent="-227940" algn="l" defTabSz="914608" rtl="0" eaLnBrk="0" fontAlgn="base" hangingPunct="0">
        <a:spcBef>
          <a:spcPct val="20000"/>
        </a:spcBef>
        <a:spcAft>
          <a:spcPct val="0"/>
        </a:spcAft>
        <a:buSzPct val="90000"/>
        <a:buFont typeface="Zapf Dingbats"/>
        <a:buBlip>
          <a:blip r:embed="rId16"/>
        </a:buBlip>
        <a:defRPr sz="2400">
          <a:solidFill>
            <a:schemeClr val="tx1"/>
          </a:solidFill>
          <a:latin typeface="+mn-lt"/>
        </a:defRPr>
      </a:lvl3pPr>
      <a:lvl4pPr marL="1599852" indent="-227940" algn="l" defTabSz="914608" rtl="0" eaLnBrk="0" fontAlgn="base" hangingPunct="0">
        <a:spcBef>
          <a:spcPct val="20000"/>
        </a:spcBef>
        <a:spcAft>
          <a:spcPct val="0"/>
        </a:spcAft>
        <a:buClr>
          <a:srgbClr val="82110B"/>
        </a:buClr>
        <a:buSzPct val="90000"/>
        <a:buFont typeface="Zapf Dingbats"/>
        <a:buChar char="l"/>
        <a:defRPr sz="2000">
          <a:solidFill>
            <a:schemeClr val="tx1"/>
          </a:solidFill>
          <a:latin typeface="+mn-lt"/>
        </a:defRPr>
      </a:lvl4pPr>
      <a:lvl5pPr marL="2057155" indent="-227940" algn="l" defTabSz="914608" rtl="0" eaLnBrk="0" fontAlgn="base" hangingPunct="0">
        <a:spcBef>
          <a:spcPct val="20000"/>
        </a:spcBef>
        <a:spcAft>
          <a:spcPct val="0"/>
        </a:spcAft>
        <a:buFont typeface="Zapf Dingbats"/>
        <a:buChar char="u"/>
        <a:defRPr sz="2000">
          <a:solidFill>
            <a:schemeClr val="tx1"/>
          </a:solidFill>
          <a:latin typeface="+mn-lt"/>
        </a:defRPr>
      </a:lvl5pPr>
      <a:lvl6pPr marL="2467446" indent="-227940" algn="l" defTabSz="914608" rtl="0" fontAlgn="base">
        <a:spcBef>
          <a:spcPct val="20000"/>
        </a:spcBef>
        <a:spcAft>
          <a:spcPct val="0"/>
        </a:spcAft>
        <a:buFont typeface="Zapf Dingbats" charset="2"/>
        <a:buChar char="u"/>
        <a:defRPr sz="2000">
          <a:solidFill>
            <a:schemeClr val="tx1"/>
          </a:solidFill>
          <a:latin typeface="+mn-lt"/>
        </a:defRPr>
      </a:lvl6pPr>
      <a:lvl7pPr marL="2877737" indent="-227940" algn="l" defTabSz="914608" rtl="0" fontAlgn="base">
        <a:spcBef>
          <a:spcPct val="20000"/>
        </a:spcBef>
        <a:spcAft>
          <a:spcPct val="0"/>
        </a:spcAft>
        <a:buFont typeface="Zapf Dingbats" charset="2"/>
        <a:buChar char="u"/>
        <a:defRPr sz="2000">
          <a:solidFill>
            <a:schemeClr val="tx1"/>
          </a:solidFill>
          <a:latin typeface="+mn-lt"/>
        </a:defRPr>
      </a:lvl7pPr>
      <a:lvl8pPr marL="3288029" indent="-227940" algn="l" defTabSz="914608" rtl="0" fontAlgn="base">
        <a:spcBef>
          <a:spcPct val="20000"/>
        </a:spcBef>
        <a:spcAft>
          <a:spcPct val="0"/>
        </a:spcAft>
        <a:buFont typeface="Zapf Dingbats" charset="2"/>
        <a:buChar char="u"/>
        <a:defRPr sz="2000">
          <a:solidFill>
            <a:schemeClr val="tx1"/>
          </a:solidFill>
          <a:latin typeface="+mn-lt"/>
        </a:defRPr>
      </a:lvl8pPr>
      <a:lvl9pPr marL="3698320" indent="-227940" algn="l" defTabSz="914608" rtl="0" fontAlgn="base">
        <a:spcBef>
          <a:spcPct val="20000"/>
        </a:spcBef>
        <a:spcAft>
          <a:spcPct val="0"/>
        </a:spcAft>
        <a:buFont typeface="Zapf Dingbats" charset="2"/>
        <a:buChar char="u"/>
        <a:defRPr sz="20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01093" y="1613650"/>
            <a:ext cx="7342909" cy="2805673"/>
          </a:xfrm>
        </p:spPr>
        <p:txBody>
          <a:bodyPr/>
          <a:lstStyle/>
          <a:p>
            <a:pPr eaLnBrk="1" hangingPunct="1">
              <a:defRPr/>
            </a:pPr>
            <a:r>
              <a:rPr lang="en-US" sz="3900" dirty="0"/>
              <a:t/>
            </a:r>
            <a:br>
              <a:rPr lang="en-US" sz="3900" dirty="0"/>
            </a:br>
            <a:r>
              <a:rPr lang="en-US" sz="3900" dirty="0"/>
              <a:t>2014 Student Success Scorecard Report and </a:t>
            </a:r>
            <a:r>
              <a:rPr lang="en-US" sz="3900" dirty="0" smtClean="0"/>
              <a:t>District </a:t>
            </a:r>
            <a:r>
              <a:rPr lang="en-US" sz="3900" dirty="0"/>
              <a:t>2010-2016 </a:t>
            </a:r>
            <a:r>
              <a:rPr lang="en-US" sz="3900" dirty="0" smtClean="0"/>
              <a:t>Strategic </a:t>
            </a:r>
            <a:r>
              <a:rPr lang="en-US" sz="3900" dirty="0"/>
              <a:t>Plan Metrics</a:t>
            </a:r>
            <a:br>
              <a:rPr lang="en-US" sz="3900" dirty="0"/>
            </a:br>
            <a:endParaRPr lang="en-US" sz="3900" dirty="0"/>
          </a:p>
        </p:txBody>
      </p:sp>
      <p:sp>
        <p:nvSpPr>
          <p:cNvPr id="3075" name="Rectangle 3"/>
          <p:cNvSpPr>
            <a:spLocks noGrp="1" noChangeArrowheads="1"/>
          </p:cNvSpPr>
          <p:nvPr>
            <p:ph type="subTitle" idx="1"/>
          </p:nvPr>
        </p:nvSpPr>
        <p:spPr>
          <a:xfrm>
            <a:off x="2078184" y="4773706"/>
            <a:ext cx="6628535" cy="1829360"/>
          </a:xfrm>
        </p:spPr>
        <p:txBody>
          <a:bodyPr/>
          <a:lstStyle/>
          <a:p>
            <a:pPr eaLnBrk="1" hangingPunct="1">
              <a:lnSpc>
                <a:spcPct val="80000"/>
              </a:lnSpc>
            </a:pPr>
            <a:r>
              <a:rPr lang="en-US" sz="2900" dirty="0"/>
              <a:t>Presented by</a:t>
            </a:r>
          </a:p>
          <a:p>
            <a:pPr eaLnBrk="1" hangingPunct="1">
              <a:lnSpc>
                <a:spcPct val="80000"/>
              </a:lnSpc>
            </a:pPr>
            <a:r>
              <a:rPr lang="en-US" sz="2900" dirty="0"/>
              <a:t>Mallory Newell</a:t>
            </a:r>
          </a:p>
          <a:p>
            <a:pPr eaLnBrk="1" hangingPunct="1">
              <a:lnSpc>
                <a:spcPct val="80000"/>
              </a:lnSpc>
            </a:pPr>
            <a:r>
              <a:rPr lang="en-US" sz="2900" dirty="0"/>
              <a:t>August 25, 2014</a:t>
            </a:r>
          </a:p>
        </p:txBody>
      </p:sp>
    </p:spTree>
    <p:extLst>
      <p:ext uri="{BB962C8B-B14F-4D97-AF65-F5344CB8AC3E}">
        <p14:creationId xmlns:p14="http://schemas.microsoft.com/office/powerpoint/2010/main" val="370905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30 Unit Completion – De Anza</a:t>
            </a:r>
            <a:endParaRPr lang="en-US" dirty="0"/>
          </a:p>
        </p:txBody>
      </p:sp>
      <p:graphicFrame>
        <p:nvGraphicFramePr>
          <p:cNvPr id="4" name="Chart 3"/>
          <p:cNvGraphicFramePr/>
          <p:nvPr>
            <p:extLst>
              <p:ext uri="{D42A27DB-BD31-4B8C-83A1-F6EECF244321}">
                <p14:modId xmlns:p14="http://schemas.microsoft.com/office/powerpoint/2010/main" val="2529638584"/>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11991" y="248494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1336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1952798"/>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110524" y="20998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411199" y="16002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1800209"/>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5" name="TextBox 14"/>
          <p:cNvSpPr txBox="1"/>
          <p:nvPr/>
        </p:nvSpPr>
        <p:spPr>
          <a:xfrm>
            <a:off x="2068708" y="2343955"/>
            <a:ext cx="5562599" cy="1292649"/>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a:t>
            </a:r>
            <a:r>
              <a:rPr lang="en-US" sz="2000" dirty="0" smtClean="0"/>
              <a:t>first time students, tracked </a:t>
            </a:r>
            <a:r>
              <a:rPr lang="en-US" sz="2000" dirty="0"/>
              <a:t>for six years </a:t>
            </a:r>
            <a:r>
              <a:rPr lang="en-US" sz="2000" dirty="0" smtClean="0"/>
              <a:t>who </a:t>
            </a:r>
            <a:r>
              <a:rPr lang="en-US" sz="2000" dirty="0"/>
              <a:t>achieved at least 30 units.</a:t>
            </a:r>
          </a:p>
          <a:p>
            <a:endParaRPr lang="en-US" dirty="0"/>
          </a:p>
        </p:txBody>
      </p:sp>
      <p:sp>
        <p:nvSpPr>
          <p:cNvPr id="17" name="TextBox 16"/>
          <p:cNvSpPr txBox="1"/>
          <p:nvPr/>
        </p:nvSpPr>
        <p:spPr>
          <a:xfrm>
            <a:off x="2270105" y="3179405"/>
            <a:ext cx="357922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30 Unit Completion Rate by Ethnicity</a:t>
            </a:r>
          </a:p>
          <a:p>
            <a:r>
              <a:rPr lang="en-US" dirty="0" smtClean="0"/>
              <a:t>70% African American (73/105)</a:t>
            </a:r>
          </a:p>
          <a:p>
            <a:r>
              <a:rPr lang="en-US" dirty="0" smtClean="0"/>
              <a:t>85% Filipino (158/185)</a:t>
            </a:r>
          </a:p>
          <a:p>
            <a:r>
              <a:rPr lang="en-US" dirty="0" smtClean="0"/>
              <a:t>67% Latino (285/426)</a:t>
            </a:r>
            <a:endParaRPr lang="en-US" dirty="0"/>
          </a:p>
        </p:txBody>
      </p:sp>
      <p:sp>
        <p:nvSpPr>
          <p:cNvPr id="18" name="TextBox 17"/>
          <p:cNvSpPr txBox="1"/>
          <p:nvPr/>
        </p:nvSpPr>
        <p:spPr>
          <a:xfrm>
            <a:off x="4817486" y="4095182"/>
            <a:ext cx="2497713"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82% Asian (1,133/1,381)</a:t>
            </a:r>
          </a:p>
          <a:p>
            <a:r>
              <a:rPr lang="en-US" dirty="0" smtClean="0"/>
              <a:t>78% White (499/641)</a:t>
            </a:r>
            <a:endParaRPr lang="en-US" dirty="0"/>
          </a:p>
        </p:txBody>
      </p:sp>
      <p:grpSp>
        <p:nvGrpSpPr>
          <p:cNvPr id="19" name="Group 18"/>
          <p:cNvGrpSpPr/>
          <p:nvPr/>
        </p:nvGrpSpPr>
        <p:grpSpPr>
          <a:xfrm>
            <a:off x="8205833" y="2112604"/>
            <a:ext cx="657016" cy="1981200"/>
            <a:chOff x="8122566" y="2971800"/>
            <a:chExt cx="657016" cy="1981200"/>
          </a:xfrm>
        </p:grpSpPr>
        <p:grpSp>
          <p:nvGrpSpPr>
            <p:cNvPr id="20" name="Group 19"/>
            <p:cNvGrpSpPr/>
            <p:nvPr/>
          </p:nvGrpSpPr>
          <p:grpSpPr>
            <a:xfrm>
              <a:off x="8122566" y="3092540"/>
              <a:ext cx="657016" cy="1860460"/>
              <a:chOff x="8182184" y="1949540"/>
              <a:chExt cx="657016" cy="1860460"/>
            </a:xfrm>
          </p:grpSpPr>
          <p:sp>
            <p:nvSpPr>
              <p:cNvPr id="23" name="Up Arrow 22"/>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4"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78.1%</a:t>
                </a:r>
              </a:p>
            </p:txBody>
          </p:sp>
        </p:grpSp>
        <p:cxnSp>
          <p:nvCxnSpPr>
            <p:cNvPr id="22" name="Straight Connector 21"/>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5" name="5-Point Star 24"/>
          <p:cNvSpPr/>
          <p:nvPr/>
        </p:nvSpPr>
        <p:spPr>
          <a:xfrm>
            <a:off x="8060794" y="106680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42575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1" dur="500"/>
                                        <p:tgtEl>
                                          <p:spTgt spid="4">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0" dur="500"/>
                                        <p:tgtEl>
                                          <p:spTgt spid="4">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9" dur="500"/>
                                        <p:tgtEl>
                                          <p:spTgt spid="4">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1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8" dur="500"/>
                                        <p:tgtEl>
                                          <p:spTgt spid="4">
                                            <p:graphicEl>
                                              <a:chart seriesIdx="2"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7" dur="500"/>
                                        <p:tgtEl>
                                          <p:spTgt spid="4">
                                            <p:graphicEl>
                                              <a:chart seriesIdx="3"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6" dur="500"/>
                                        <p:tgtEl>
                                          <p:spTgt spid="4">
                                            <p:graphicEl>
                                              <a:chart seriesIdx="4" categoryIdx="-4" bldStep="series"/>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5" dur="500"/>
                                        <p:tgtEl>
                                          <p:spTgt spid="4">
                                            <p:graphicEl>
                                              <a:chart seriesIdx="5"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p:bldP spid="8" grpId="0" uiExpand="1"/>
      <p:bldP spid="11" grpId="0" uiExpand="1"/>
      <p:bldP spid="12" grpId="0" uiExpand="1"/>
      <p:bldP spid="14" grpId="0" uiExpand="1"/>
      <p:bldP spid="16" grpId="0" uiExpand="1"/>
      <p:bldP spid="15" grpId="0" animBg="1"/>
      <p:bldP spid="17" grpId="0" animBg="1"/>
      <p:bldP spid="18"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30 Unit Completion – Foothill</a:t>
            </a:r>
            <a:endParaRPr lang="en-US" dirty="0"/>
          </a:p>
        </p:txBody>
      </p:sp>
      <p:graphicFrame>
        <p:nvGraphicFramePr>
          <p:cNvPr id="4" name="Chart 3"/>
          <p:cNvGraphicFramePr/>
          <p:nvPr>
            <p:extLst>
              <p:ext uri="{D42A27DB-BD31-4B8C-83A1-F6EECF244321}">
                <p14:modId xmlns:p14="http://schemas.microsoft.com/office/powerpoint/2010/main" val="3488992042"/>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92193" y="2480845"/>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2098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2099845"/>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5307158" y="2480845"/>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088951" y="1718858"/>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22098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1466509" y="3057435"/>
            <a:ext cx="3579226" cy="1477315"/>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30 Unit Completion Rate by Ethnicity</a:t>
            </a:r>
          </a:p>
          <a:p>
            <a:r>
              <a:rPr lang="en-US" dirty="0" smtClean="0"/>
              <a:t>71% African American (37/52)</a:t>
            </a:r>
          </a:p>
          <a:p>
            <a:r>
              <a:rPr lang="en-US" dirty="0" smtClean="0"/>
              <a:t>77% Filipino (20/26)</a:t>
            </a:r>
          </a:p>
          <a:p>
            <a:r>
              <a:rPr lang="en-US" dirty="0" smtClean="0"/>
              <a:t>59% Latino (88/149)</a:t>
            </a:r>
            <a:endParaRPr lang="en-US" dirty="0"/>
          </a:p>
        </p:txBody>
      </p:sp>
      <p:sp>
        <p:nvSpPr>
          <p:cNvPr id="15" name="TextBox 14"/>
          <p:cNvSpPr txBox="1"/>
          <p:nvPr/>
        </p:nvSpPr>
        <p:spPr>
          <a:xfrm>
            <a:off x="3616445" y="3962400"/>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79% Asian (207/263)</a:t>
            </a:r>
          </a:p>
          <a:p>
            <a:r>
              <a:rPr lang="en-US" dirty="0" smtClean="0"/>
              <a:t>74% White (294/399)</a:t>
            </a:r>
            <a:endParaRPr lang="en-US" dirty="0"/>
          </a:p>
        </p:txBody>
      </p:sp>
      <p:grpSp>
        <p:nvGrpSpPr>
          <p:cNvPr id="17" name="Group 16"/>
          <p:cNvGrpSpPr/>
          <p:nvPr/>
        </p:nvGrpSpPr>
        <p:grpSpPr>
          <a:xfrm>
            <a:off x="8159568" y="2133600"/>
            <a:ext cx="657016" cy="1981200"/>
            <a:chOff x="8122566" y="2971800"/>
            <a:chExt cx="657016" cy="1981200"/>
          </a:xfrm>
        </p:grpSpPr>
        <p:grpSp>
          <p:nvGrpSpPr>
            <p:cNvPr id="18" name="Group 17"/>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74.6%</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5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4" dur="500"/>
                                        <p:tgtEl>
                                          <p:spTgt spid="4">
                                            <p:graphicEl>
                                              <a:chart seriesIdx="2"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2" dur="500"/>
                                        <p:tgtEl>
                                          <p:spTgt spid="4">
                                            <p:graphicEl>
                                              <a:chart seriesIdx="4"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1" dur="500"/>
                                        <p:tgtEl>
                                          <p:spTgt spid="4">
                                            <p:graphicEl>
                                              <a:chart seriesIdx="5" categoryIdx="-4" bldStep="series"/>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7" grpId="0"/>
      <p:bldP spid="8" grpId="0"/>
      <p:bldP spid="11" grpId="0"/>
      <p:bldP spid="12" grpId="0"/>
      <p:bldP spid="14" grpId="0"/>
      <p:bldP spid="16" grpId="0"/>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68670215"/>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English – De Anza</a:t>
            </a:r>
            <a:endParaRPr lang="en-US" dirty="0"/>
          </a:p>
        </p:txBody>
      </p:sp>
      <p:sp>
        <p:nvSpPr>
          <p:cNvPr id="7" name="TextBox 6"/>
          <p:cNvSpPr txBox="1"/>
          <p:nvPr/>
        </p:nvSpPr>
        <p:spPr>
          <a:xfrm>
            <a:off x="2683341" y="35052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6248402" y="1988805"/>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3163485" y="266700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477768" y="1450495"/>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196762" y="1801394"/>
            <a:ext cx="5562599" cy="1938980"/>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a:t>
            </a:r>
            <a:r>
              <a:rPr lang="en-US" sz="2000" dirty="0" smtClean="0"/>
              <a:t>students </a:t>
            </a:r>
            <a:r>
              <a:rPr lang="en-US" sz="2000" dirty="0"/>
              <a:t>who started 1-4 levels below transfer level English tracked for six years, who complete college level English.</a:t>
            </a:r>
          </a:p>
          <a:p>
            <a:endParaRPr lang="en-US" sz="2000" dirty="0"/>
          </a:p>
          <a:p>
            <a:r>
              <a:rPr lang="en-US" sz="2000" b="1" dirty="0"/>
              <a:t>District Metric: Each college will achieve 85% or the highest score within the peer group.</a:t>
            </a:r>
            <a:endParaRPr lang="en-US" b="1"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1695494" y="3674471"/>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51% African American (50/98)</a:t>
            </a:r>
          </a:p>
          <a:p>
            <a:r>
              <a:rPr lang="en-US" dirty="0" smtClean="0"/>
              <a:t>75% Filipino (123/164)</a:t>
            </a:r>
          </a:p>
          <a:p>
            <a:r>
              <a:rPr lang="en-US" dirty="0" smtClean="0"/>
              <a:t>57% Latino (214/377)</a:t>
            </a:r>
            <a:endParaRPr lang="en-US" dirty="0"/>
          </a:p>
        </p:txBody>
      </p:sp>
      <p:sp>
        <p:nvSpPr>
          <p:cNvPr id="15" name="TextBox 14"/>
          <p:cNvSpPr txBox="1"/>
          <p:nvPr/>
        </p:nvSpPr>
        <p:spPr>
          <a:xfrm>
            <a:off x="4166764" y="4414908"/>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84% Asian (632/757)</a:t>
            </a:r>
          </a:p>
          <a:p>
            <a:r>
              <a:rPr lang="en-US" dirty="0" smtClean="0"/>
              <a:t>71% White (245/345)</a:t>
            </a:r>
            <a:endParaRPr lang="en-US" dirty="0"/>
          </a:p>
        </p:txBody>
      </p:sp>
      <p:grpSp>
        <p:nvGrpSpPr>
          <p:cNvPr id="16" name="Group 15"/>
          <p:cNvGrpSpPr/>
          <p:nvPr/>
        </p:nvGrpSpPr>
        <p:grpSpPr>
          <a:xfrm>
            <a:off x="8185947" y="1988805"/>
            <a:ext cx="657016" cy="1981200"/>
            <a:chOff x="8122566" y="2971800"/>
            <a:chExt cx="657016" cy="1981200"/>
          </a:xfrm>
        </p:grpSpPr>
        <p:grpSp>
          <p:nvGrpSpPr>
            <p:cNvPr id="18" name="Group 17"/>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72.1%</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3" name="5-Point Star 22"/>
          <p:cNvSpPr/>
          <p:nvPr/>
        </p:nvSpPr>
        <p:spPr>
          <a:xfrm>
            <a:off x="8045776" y="99060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20076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p:bldP spid="8" grpId="0"/>
      <p:bldP spid="12" grpId="0"/>
      <p:bldP spid="14" grpId="0"/>
      <p:bldP spid="17" grpId="0" animBg="1"/>
      <p:bldP spid="13" grpId="0" animBg="1"/>
      <p:bldP spid="15"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43213107"/>
              </p:ext>
            </p:extLst>
          </p:nvPr>
        </p:nvGraphicFramePr>
        <p:xfrm>
          <a:off x="73201" y="990600"/>
          <a:ext cx="8773691"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English – Foothill</a:t>
            </a:r>
            <a:endParaRPr lang="en-US" dirty="0"/>
          </a:p>
        </p:txBody>
      </p:sp>
      <p:sp>
        <p:nvSpPr>
          <p:cNvPr id="7" name="TextBox 6"/>
          <p:cNvSpPr txBox="1"/>
          <p:nvPr/>
        </p:nvSpPr>
        <p:spPr>
          <a:xfrm>
            <a:off x="1523999" y="3674477"/>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3329540" y="2760077"/>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2348823" y="303787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343400" y="25908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951762" y="4010117"/>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52% African American (31/60)</a:t>
            </a:r>
          </a:p>
          <a:p>
            <a:r>
              <a:rPr lang="en-US" dirty="0" smtClean="0"/>
              <a:t>32% Filipino (8/25)</a:t>
            </a:r>
          </a:p>
          <a:p>
            <a:r>
              <a:rPr lang="en-US" dirty="0" smtClean="0"/>
              <a:t>48% Latino (84/177)</a:t>
            </a:r>
            <a:endParaRPr lang="en-US" dirty="0"/>
          </a:p>
        </p:txBody>
      </p:sp>
      <p:sp>
        <p:nvSpPr>
          <p:cNvPr id="11" name="TextBox 10"/>
          <p:cNvSpPr txBox="1"/>
          <p:nvPr/>
        </p:nvSpPr>
        <p:spPr>
          <a:xfrm>
            <a:off x="5029200" y="4648601"/>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70% Asian (56/80)</a:t>
            </a:r>
          </a:p>
          <a:p>
            <a:r>
              <a:rPr lang="en-US" dirty="0" smtClean="0"/>
              <a:t>63% White (157/248)</a:t>
            </a:r>
            <a:endParaRPr lang="en-US" dirty="0"/>
          </a:p>
        </p:txBody>
      </p:sp>
      <p:grpSp>
        <p:nvGrpSpPr>
          <p:cNvPr id="13" name="Group 12"/>
          <p:cNvGrpSpPr/>
          <p:nvPr/>
        </p:nvGrpSpPr>
        <p:grpSpPr>
          <a:xfrm>
            <a:off x="8189876" y="2683877"/>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62.4%</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77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uiExpand="1"/>
      <p:bldP spid="8" grpId="0" uiExpand="1"/>
      <p:bldP spid="12" grpId="0" uiExpand="1"/>
      <p:bldP spid="14" grpId="0" uiExpand="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56029814"/>
              </p:ext>
            </p:extLst>
          </p:nvPr>
        </p:nvGraphicFramePr>
        <p:xfrm>
          <a:off x="152400" y="914400"/>
          <a:ext cx="8763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Math – De Anza</a:t>
            </a:r>
            <a:endParaRPr lang="en-US" dirty="0"/>
          </a:p>
        </p:txBody>
      </p:sp>
      <p:sp>
        <p:nvSpPr>
          <p:cNvPr id="7" name="TextBox 6"/>
          <p:cNvSpPr txBox="1"/>
          <p:nvPr/>
        </p:nvSpPr>
        <p:spPr>
          <a:xfrm>
            <a:off x="2590801" y="4205364"/>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590802" y="3434266"/>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4850742" y="361670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441335" y="2742675"/>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264435" y="2111733"/>
            <a:ext cx="5562599" cy="1600426"/>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students who started 2-4 levels below transfer level </a:t>
            </a:r>
            <a:r>
              <a:rPr lang="en-US" sz="2000" dirty="0" smtClean="0"/>
              <a:t>math tracked </a:t>
            </a:r>
            <a:r>
              <a:rPr lang="en-US" sz="2000" dirty="0"/>
              <a:t>for six years, who complete 1 level below college level math.</a:t>
            </a:r>
          </a:p>
          <a:p>
            <a:endParaRPr lang="en-US" dirty="0"/>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3256122" y="3755832"/>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44% African American (57/129)</a:t>
            </a:r>
          </a:p>
          <a:p>
            <a:r>
              <a:rPr lang="en-US" dirty="0" smtClean="0"/>
              <a:t>53% Filipino (101/190)</a:t>
            </a:r>
          </a:p>
          <a:p>
            <a:r>
              <a:rPr lang="en-US" dirty="0" smtClean="0"/>
              <a:t>41% Latino (196/483)</a:t>
            </a:r>
            <a:endParaRPr lang="en-US" dirty="0"/>
          </a:p>
        </p:txBody>
      </p:sp>
      <p:sp>
        <p:nvSpPr>
          <p:cNvPr id="11" name="TextBox 10"/>
          <p:cNvSpPr txBox="1"/>
          <p:nvPr/>
        </p:nvSpPr>
        <p:spPr>
          <a:xfrm>
            <a:off x="5557385" y="4374641"/>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69% Asian (317/462)</a:t>
            </a:r>
          </a:p>
          <a:p>
            <a:r>
              <a:rPr lang="en-US" dirty="0" smtClean="0"/>
              <a:t>55% White (297/542)</a:t>
            </a:r>
            <a:endParaRPr lang="en-US" dirty="0"/>
          </a:p>
        </p:txBody>
      </p:sp>
      <p:grpSp>
        <p:nvGrpSpPr>
          <p:cNvPr id="13" name="Group 12"/>
          <p:cNvGrpSpPr/>
          <p:nvPr/>
        </p:nvGrpSpPr>
        <p:grpSpPr>
          <a:xfrm>
            <a:off x="7981731" y="2993599"/>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53.5%</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0" name="5-Point Star 19"/>
          <p:cNvSpPr/>
          <p:nvPr/>
        </p:nvSpPr>
        <p:spPr>
          <a:xfrm>
            <a:off x="7839398" y="2002134"/>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33084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40024988"/>
              </p:ext>
            </p:extLst>
          </p:nvPr>
        </p:nvGraphicFramePr>
        <p:xfrm>
          <a:off x="212751" y="1000043"/>
          <a:ext cx="8801914"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Math – Foothill</a:t>
            </a:r>
            <a:endParaRPr lang="en-US" dirty="0"/>
          </a:p>
        </p:txBody>
      </p:sp>
      <p:sp>
        <p:nvSpPr>
          <p:cNvPr id="7" name="TextBox 6"/>
          <p:cNvSpPr txBox="1"/>
          <p:nvPr/>
        </p:nvSpPr>
        <p:spPr>
          <a:xfrm>
            <a:off x="2683342" y="3667043"/>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724402" y="2215453"/>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5793053" y="303313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134276" y="1836173"/>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145176" y="3948499"/>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38% African American (18/47)</a:t>
            </a:r>
          </a:p>
          <a:p>
            <a:r>
              <a:rPr lang="en-US" dirty="0" smtClean="0"/>
              <a:t>35% Filipino (7/20)</a:t>
            </a:r>
          </a:p>
          <a:p>
            <a:r>
              <a:rPr lang="en-US" dirty="0" smtClean="0"/>
              <a:t>39% Latino (57/148)</a:t>
            </a:r>
            <a:endParaRPr lang="en-US" dirty="0"/>
          </a:p>
        </p:txBody>
      </p:sp>
      <p:sp>
        <p:nvSpPr>
          <p:cNvPr id="11" name="TextBox 10"/>
          <p:cNvSpPr txBox="1"/>
          <p:nvPr/>
        </p:nvSpPr>
        <p:spPr>
          <a:xfrm>
            <a:off x="4033376" y="4304726"/>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60% Asian (25/42)</a:t>
            </a:r>
          </a:p>
          <a:p>
            <a:r>
              <a:rPr lang="en-US" dirty="0" smtClean="0"/>
              <a:t>60% White (141/237)</a:t>
            </a:r>
            <a:endParaRPr lang="en-US" dirty="0"/>
          </a:p>
        </p:txBody>
      </p:sp>
      <p:grpSp>
        <p:nvGrpSpPr>
          <p:cNvPr id="13" name="Group 12"/>
          <p:cNvGrpSpPr/>
          <p:nvPr/>
        </p:nvGrpSpPr>
        <p:grpSpPr>
          <a:xfrm>
            <a:off x="8314283" y="2309793"/>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50%</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19" name="5-Point Star 18"/>
          <p:cNvSpPr/>
          <p:nvPr/>
        </p:nvSpPr>
        <p:spPr>
          <a:xfrm>
            <a:off x="8174112" y="1260327"/>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6701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95595781"/>
              </p:ext>
            </p:extLst>
          </p:nvPr>
        </p:nvGraphicFramePr>
        <p:xfrm>
          <a:off x="228600" y="914400"/>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ESL – De Anza</a:t>
            </a:r>
            <a:endParaRPr lang="en-US" dirty="0"/>
          </a:p>
        </p:txBody>
      </p:sp>
      <p:sp>
        <p:nvSpPr>
          <p:cNvPr id="7" name="TextBox 6"/>
          <p:cNvSpPr txBox="1"/>
          <p:nvPr/>
        </p:nvSpPr>
        <p:spPr>
          <a:xfrm>
            <a:off x="2608848" y="4082197"/>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905002" y="3871382"/>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3962401" y="4677274"/>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340476" y="3295879"/>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1943073" y="1964355"/>
            <a:ext cx="5562599" cy="1600438"/>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students who started at any level below transfer level ESL tracked for six years, who complete  ESL series or college level English.</a:t>
            </a:r>
          </a:p>
          <a:p>
            <a:endParaRPr lang="en-US"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859820" y="3742983"/>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29% African American (7/24)</a:t>
            </a:r>
          </a:p>
          <a:p>
            <a:r>
              <a:rPr lang="en-US" dirty="0" smtClean="0"/>
              <a:t>50% Filipino (5/10)</a:t>
            </a:r>
          </a:p>
          <a:p>
            <a:r>
              <a:rPr lang="en-US" dirty="0" smtClean="0"/>
              <a:t>13% Latino (9/70)</a:t>
            </a:r>
            <a:endParaRPr lang="en-US" dirty="0"/>
          </a:p>
        </p:txBody>
      </p:sp>
      <p:sp>
        <p:nvSpPr>
          <p:cNvPr id="11" name="TextBox 10"/>
          <p:cNvSpPr txBox="1"/>
          <p:nvPr/>
        </p:nvSpPr>
        <p:spPr>
          <a:xfrm>
            <a:off x="4869699" y="4554165"/>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a:t>5</a:t>
            </a:r>
            <a:r>
              <a:rPr lang="en-US" dirty="0" smtClean="0"/>
              <a:t>2% Asian (332/644)</a:t>
            </a:r>
          </a:p>
          <a:p>
            <a:r>
              <a:rPr lang="en-US" dirty="0" smtClean="0"/>
              <a:t>36% White (37/104)</a:t>
            </a:r>
            <a:endParaRPr lang="en-US" dirty="0"/>
          </a:p>
        </p:txBody>
      </p:sp>
      <p:grpSp>
        <p:nvGrpSpPr>
          <p:cNvPr id="13" name="Group 12"/>
          <p:cNvGrpSpPr/>
          <p:nvPr/>
        </p:nvGrpSpPr>
        <p:grpSpPr>
          <a:xfrm>
            <a:off x="8229600" y="2667000"/>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65.4%</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3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42503366"/>
              </p:ext>
            </p:extLst>
          </p:nvPr>
        </p:nvGraphicFramePr>
        <p:xfrm>
          <a:off x="304800" y="914400"/>
          <a:ext cx="8610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ESL – Foothill</a:t>
            </a:r>
            <a:endParaRPr lang="en-US" dirty="0"/>
          </a:p>
        </p:txBody>
      </p:sp>
      <p:sp>
        <p:nvSpPr>
          <p:cNvPr id="7" name="TextBox 6"/>
          <p:cNvSpPr txBox="1"/>
          <p:nvPr/>
        </p:nvSpPr>
        <p:spPr>
          <a:xfrm>
            <a:off x="1676401" y="4040658"/>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364657" y="3615806"/>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6264876" y="4667136"/>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197664" y="271065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657800" y="3735144"/>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33% African American (&lt;10)</a:t>
            </a:r>
          </a:p>
          <a:p>
            <a:r>
              <a:rPr lang="en-US" dirty="0" smtClean="0"/>
              <a:t>0% Filipino (0)</a:t>
            </a:r>
          </a:p>
          <a:p>
            <a:r>
              <a:rPr lang="en-US" dirty="0" smtClean="0"/>
              <a:t>16% Latino (18/114)</a:t>
            </a:r>
            <a:endParaRPr lang="en-US" dirty="0"/>
          </a:p>
        </p:txBody>
      </p:sp>
      <p:sp>
        <p:nvSpPr>
          <p:cNvPr id="11" name="TextBox 10"/>
          <p:cNvSpPr txBox="1"/>
          <p:nvPr/>
        </p:nvSpPr>
        <p:spPr>
          <a:xfrm>
            <a:off x="4781598" y="4379214"/>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61% Asian (82/135)</a:t>
            </a:r>
          </a:p>
          <a:p>
            <a:r>
              <a:rPr lang="en-US" dirty="0" smtClean="0"/>
              <a:t>46% White (27/59)</a:t>
            </a:r>
            <a:endParaRPr lang="en-US" dirty="0"/>
          </a:p>
        </p:txBody>
      </p:sp>
      <p:grpSp>
        <p:nvGrpSpPr>
          <p:cNvPr id="13" name="Group 12"/>
          <p:cNvGrpSpPr/>
          <p:nvPr/>
        </p:nvGrpSpPr>
        <p:grpSpPr>
          <a:xfrm>
            <a:off x="8390589" y="3050058"/>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58.3%</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6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16000438"/>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CTE Completion– De Anza</a:t>
            </a:r>
            <a:endParaRPr lang="en-US" dirty="0"/>
          </a:p>
        </p:txBody>
      </p:sp>
      <p:sp>
        <p:nvSpPr>
          <p:cNvPr id="7" name="TextBox 6"/>
          <p:cNvSpPr txBox="1"/>
          <p:nvPr/>
        </p:nvSpPr>
        <p:spPr>
          <a:xfrm>
            <a:off x="2320877" y="3052171"/>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191002" y="3244905"/>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5257801" y="35834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1752599" y="2489886"/>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243562" y="2305615"/>
            <a:ext cx="5562599" cy="2246769"/>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Students who complete a CTE course for the first time and complete more than 8 units in 3 years in a single discipline who, within 6 years, complete a degree, certificate or transfer-prepared.</a:t>
            </a:r>
          </a:p>
          <a:p>
            <a:endParaRPr lang="en-US" sz="2000" dirty="0"/>
          </a:p>
          <a:p>
            <a:r>
              <a:rPr lang="en-US" sz="2000" b="1" dirty="0"/>
              <a:t>District Metric: Each college will achieve 90% or the highest rate within the peer group. </a:t>
            </a:r>
            <a:endParaRPr lang="en-US" b="1" dirty="0"/>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667411" y="3752729"/>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61% African American (77/126)</a:t>
            </a:r>
          </a:p>
          <a:p>
            <a:r>
              <a:rPr lang="en-US" dirty="0"/>
              <a:t>6</a:t>
            </a:r>
            <a:r>
              <a:rPr lang="en-US" dirty="0" smtClean="0"/>
              <a:t>4% Filipino (93/146)</a:t>
            </a:r>
          </a:p>
          <a:p>
            <a:r>
              <a:rPr lang="en-US" dirty="0" smtClean="0"/>
              <a:t>56% Latino (267/479)</a:t>
            </a:r>
            <a:endParaRPr lang="en-US" dirty="0"/>
          </a:p>
        </p:txBody>
      </p:sp>
      <p:sp>
        <p:nvSpPr>
          <p:cNvPr id="11" name="TextBox 10"/>
          <p:cNvSpPr txBox="1"/>
          <p:nvPr/>
        </p:nvSpPr>
        <p:spPr>
          <a:xfrm>
            <a:off x="4138680" y="4491393"/>
            <a:ext cx="2719319"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66% Asian (894/1,342)</a:t>
            </a:r>
          </a:p>
          <a:p>
            <a:r>
              <a:rPr lang="en-US" dirty="0" smtClean="0"/>
              <a:t>57% White (459/803)</a:t>
            </a:r>
            <a:endParaRPr lang="en-US" dirty="0"/>
          </a:p>
        </p:txBody>
      </p:sp>
      <p:grpSp>
        <p:nvGrpSpPr>
          <p:cNvPr id="13" name="Group 12"/>
          <p:cNvGrpSpPr/>
          <p:nvPr/>
        </p:nvGrpSpPr>
        <p:grpSpPr>
          <a:xfrm>
            <a:off x="8013247" y="2592847"/>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smtClean="0">
                    <a:latin typeface="Arial" pitchFamily="34" charset="0"/>
                    <a:cs typeface="Arial" pitchFamily="34" charset="0"/>
                  </a:rPr>
                  <a:t>68.8%</a:t>
                </a:r>
                <a:endParaRPr lang="en-US" sz="1400" dirty="0">
                  <a:latin typeface="Arial" pitchFamily="34" charset="0"/>
                  <a:cs typeface="Arial" pitchFamily="34" charset="0"/>
                </a:endParaRP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7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35366829"/>
              </p:ext>
            </p:extLst>
          </p:nvPr>
        </p:nvGraphicFramePr>
        <p:xfrm>
          <a:off x="304800" y="914400"/>
          <a:ext cx="8610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CTE Completion– Foothill</a:t>
            </a:r>
            <a:endParaRPr lang="en-US" dirty="0"/>
          </a:p>
        </p:txBody>
      </p:sp>
      <p:sp>
        <p:nvSpPr>
          <p:cNvPr id="7" name="TextBox 6"/>
          <p:cNvSpPr txBox="1"/>
          <p:nvPr/>
        </p:nvSpPr>
        <p:spPr>
          <a:xfrm>
            <a:off x="3018837" y="3014258"/>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752602" y="2985757"/>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6080686" y="348832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562600" y="3112617"/>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320009" y="3785509"/>
            <a:ext cx="357922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CTE Completion Rate by Ethnicity</a:t>
            </a:r>
          </a:p>
          <a:p>
            <a:r>
              <a:rPr lang="en-US" dirty="0" smtClean="0"/>
              <a:t>44% African American (27/61)</a:t>
            </a:r>
          </a:p>
          <a:p>
            <a:r>
              <a:rPr lang="en-US" dirty="0" smtClean="0"/>
              <a:t>52% Filipino (33/63)</a:t>
            </a:r>
          </a:p>
          <a:p>
            <a:r>
              <a:rPr lang="en-US" dirty="0" smtClean="0"/>
              <a:t>38% Latino (95/253)</a:t>
            </a:r>
            <a:endParaRPr lang="en-US" dirty="0"/>
          </a:p>
        </p:txBody>
      </p:sp>
      <p:sp>
        <p:nvSpPr>
          <p:cNvPr id="11" name="TextBox 10"/>
          <p:cNvSpPr txBox="1"/>
          <p:nvPr/>
        </p:nvSpPr>
        <p:spPr>
          <a:xfrm>
            <a:off x="4267200" y="4548664"/>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a:t>5</a:t>
            </a:r>
            <a:r>
              <a:rPr lang="en-US" dirty="0" smtClean="0"/>
              <a:t>2% Asian (292/563)</a:t>
            </a:r>
          </a:p>
          <a:p>
            <a:r>
              <a:rPr lang="en-US" dirty="0" smtClean="0"/>
              <a:t>41% White (342/835)</a:t>
            </a:r>
            <a:endParaRPr lang="en-US" dirty="0"/>
          </a:p>
        </p:txBody>
      </p:sp>
      <p:grpSp>
        <p:nvGrpSpPr>
          <p:cNvPr id="13" name="Group 12"/>
          <p:cNvGrpSpPr/>
          <p:nvPr/>
        </p:nvGrpSpPr>
        <p:grpSpPr>
          <a:xfrm>
            <a:off x="8296598" y="3000173"/>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55.2%</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85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037" y="3506929"/>
            <a:ext cx="5795963" cy="30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037" y="323107"/>
            <a:ext cx="5795963" cy="30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16476" y="152400"/>
            <a:ext cx="7772400" cy="609600"/>
          </a:xfrm>
        </p:spPr>
        <p:txBody>
          <a:bodyPr>
            <a:normAutofit fontScale="90000"/>
          </a:bodyPr>
          <a:lstStyle/>
          <a:p>
            <a:pPr algn="l"/>
            <a:r>
              <a:rPr lang="en-US" dirty="0" smtClean="0"/>
              <a:t>De Anza</a:t>
            </a:r>
            <a:endParaRPr lang="en-US" dirty="0"/>
          </a:p>
        </p:txBody>
      </p:sp>
      <p:sp>
        <p:nvSpPr>
          <p:cNvPr id="6" name="Title 4"/>
          <p:cNvSpPr txBox="1">
            <a:spLocks/>
          </p:cNvSpPr>
          <p:nvPr/>
        </p:nvSpPr>
        <p:spPr>
          <a:xfrm>
            <a:off x="16476" y="3200400"/>
            <a:ext cx="7772400" cy="609600"/>
          </a:xfrm>
          <a:prstGeom prst="rect">
            <a:avLst/>
          </a:prstGeom>
        </p:spPr>
        <p:txBody>
          <a:bodyPr vert="horz" lIns="91429" tIns="45714" rIns="91429" bIns="45714"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Foothill</a:t>
            </a:r>
            <a:endParaRPr lang="en-US" dirty="0"/>
          </a:p>
        </p:txBody>
      </p:sp>
      <p:grpSp>
        <p:nvGrpSpPr>
          <p:cNvPr id="3" name="Group 2"/>
          <p:cNvGrpSpPr/>
          <p:nvPr/>
        </p:nvGrpSpPr>
        <p:grpSpPr>
          <a:xfrm>
            <a:off x="3261184" y="2133600"/>
            <a:ext cx="359346" cy="3779942"/>
            <a:chOff x="3639418" y="2057400"/>
            <a:chExt cx="359346" cy="3779942"/>
          </a:xfrm>
        </p:grpSpPr>
        <p:sp>
          <p:nvSpPr>
            <p:cNvPr id="10" name="Right Arrow 9"/>
            <p:cNvSpPr/>
            <p:nvPr/>
          </p:nvSpPr>
          <p:spPr>
            <a:xfrm>
              <a:off x="3639418" y="2057400"/>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14" name="Right Arrow 13"/>
            <p:cNvSpPr/>
            <p:nvPr/>
          </p:nvSpPr>
          <p:spPr>
            <a:xfrm>
              <a:off x="3657600" y="5486400"/>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grpSp>
        <p:nvGrpSpPr>
          <p:cNvPr id="8" name="Group 7"/>
          <p:cNvGrpSpPr/>
          <p:nvPr/>
        </p:nvGrpSpPr>
        <p:grpSpPr>
          <a:xfrm>
            <a:off x="6718663" y="1020669"/>
            <a:ext cx="367937" cy="3521273"/>
            <a:chOff x="6983627" y="1646342"/>
            <a:chExt cx="367937" cy="3521273"/>
          </a:xfrm>
        </p:grpSpPr>
        <p:sp>
          <p:nvSpPr>
            <p:cNvPr id="16" name="Right Arrow 15"/>
            <p:cNvSpPr/>
            <p:nvPr/>
          </p:nvSpPr>
          <p:spPr>
            <a:xfrm>
              <a:off x="7010400" y="1646342"/>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17" name="Right Arrow 16"/>
            <p:cNvSpPr/>
            <p:nvPr/>
          </p:nvSpPr>
          <p:spPr>
            <a:xfrm>
              <a:off x="6983627" y="4816673"/>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grpSp>
        <p:nvGrpSpPr>
          <p:cNvPr id="18" name="Group 17"/>
          <p:cNvGrpSpPr/>
          <p:nvPr/>
        </p:nvGrpSpPr>
        <p:grpSpPr>
          <a:xfrm>
            <a:off x="3276600" y="1143000"/>
            <a:ext cx="362818" cy="3505200"/>
            <a:chOff x="3617764" y="1971449"/>
            <a:chExt cx="362818" cy="3505200"/>
          </a:xfrm>
        </p:grpSpPr>
        <p:sp>
          <p:nvSpPr>
            <p:cNvPr id="19" name="Right Arrow 18"/>
            <p:cNvSpPr/>
            <p:nvPr/>
          </p:nvSpPr>
          <p:spPr>
            <a:xfrm>
              <a:off x="3639418" y="1971449"/>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20" name="Right Arrow 19"/>
            <p:cNvSpPr/>
            <p:nvPr/>
          </p:nvSpPr>
          <p:spPr>
            <a:xfrm>
              <a:off x="3617764" y="5125707"/>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spTree>
    <p:extLst>
      <p:ext uri="{BB962C8B-B14F-4D97-AF65-F5344CB8AC3E}">
        <p14:creationId xmlns:p14="http://schemas.microsoft.com/office/powerpoint/2010/main" val="14370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3271"/>
            <a:ext cx="8197629" cy="669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76200" y="258462"/>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DA</a:t>
            </a:r>
          </a:p>
        </p:txBody>
      </p:sp>
      <p:sp>
        <p:nvSpPr>
          <p:cNvPr id="6" name="Title 4"/>
          <p:cNvSpPr txBox="1">
            <a:spLocks/>
          </p:cNvSpPr>
          <p:nvPr/>
        </p:nvSpPr>
        <p:spPr>
          <a:xfrm>
            <a:off x="74141" y="3499021"/>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FH</a:t>
            </a:r>
            <a:endParaRPr lang="en-US" sz="3200" dirty="0"/>
          </a:p>
        </p:txBody>
      </p:sp>
    </p:spTree>
    <p:extLst>
      <p:ext uri="{BB962C8B-B14F-4D97-AF65-F5344CB8AC3E}">
        <p14:creationId xmlns:p14="http://schemas.microsoft.com/office/powerpoint/2010/main" val="378060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30781359"/>
              </p:ext>
            </p:extLst>
          </p:nvPr>
        </p:nvGraphicFramePr>
        <p:xfrm>
          <a:off x="73201" y="914400"/>
          <a:ext cx="88421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Course Completion – De Anza</a:t>
            </a:r>
            <a:endParaRPr lang="en-US" dirty="0"/>
          </a:p>
        </p:txBody>
      </p:sp>
      <p:sp>
        <p:nvSpPr>
          <p:cNvPr id="17" name="TextBox 16"/>
          <p:cNvSpPr txBox="1"/>
          <p:nvPr/>
        </p:nvSpPr>
        <p:spPr>
          <a:xfrm>
            <a:off x="2315121" y="1673367"/>
            <a:ext cx="5562599" cy="2246757"/>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defPPr>
              <a:defRPr lang="en-US"/>
            </a:defPPr>
            <a:lvl1pPr>
              <a:defRPr sz="2000"/>
            </a:lvl1pPr>
          </a:lstStyle>
          <a:p>
            <a:r>
              <a:rPr lang="en-US" dirty="0"/>
              <a:t>Definition: Students who received a successful grade in any quarter within </a:t>
            </a:r>
            <a:r>
              <a:rPr lang="en-US" dirty="0" smtClean="0"/>
              <a:t>2013-14.</a:t>
            </a:r>
            <a:endParaRPr lang="en-US" dirty="0"/>
          </a:p>
          <a:p>
            <a:endParaRPr lang="en-US" dirty="0"/>
          </a:p>
          <a:p>
            <a:r>
              <a:rPr lang="en-US" b="1" dirty="0"/>
              <a:t>District Metric: Each college will achieve less than a 5 percentage point difference between the rate of historically </a:t>
            </a:r>
            <a:r>
              <a:rPr lang="en-US" b="1" dirty="0" smtClean="0"/>
              <a:t>underserved </a:t>
            </a:r>
            <a:r>
              <a:rPr lang="en-US" b="1" dirty="0"/>
              <a:t>groups and all other groups.</a:t>
            </a:r>
          </a:p>
        </p:txBody>
      </p:sp>
      <p:grpSp>
        <p:nvGrpSpPr>
          <p:cNvPr id="42" name="Group 41"/>
          <p:cNvGrpSpPr/>
          <p:nvPr/>
        </p:nvGrpSpPr>
        <p:grpSpPr>
          <a:xfrm>
            <a:off x="1100937" y="1143778"/>
            <a:ext cx="7484788" cy="1142222"/>
            <a:chOff x="1066800" y="1143778"/>
            <a:chExt cx="7484788" cy="1142222"/>
          </a:xfrm>
        </p:grpSpPr>
        <p:cxnSp>
          <p:nvCxnSpPr>
            <p:cNvPr id="41" name="Straight Connector 40"/>
            <p:cNvCxnSpPr/>
            <p:nvPr/>
          </p:nvCxnSpPr>
          <p:spPr>
            <a:xfrm flipV="1">
              <a:off x="1301256" y="2062975"/>
              <a:ext cx="7250332" cy="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1143778"/>
              <a:ext cx="6290463" cy="1142222"/>
              <a:chOff x="1066800" y="1143778"/>
              <a:chExt cx="6290463" cy="1142222"/>
            </a:xfrm>
          </p:grpSpPr>
          <p:grpSp>
            <p:nvGrpSpPr>
              <p:cNvPr id="4" name="Group 3"/>
              <p:cNvGrpSpPr/>
              <p:nvPr/>
            </p:nvGrpSpPr>
            <p:grpSpPr>
              <a:xfrm>
                <a:off x="6830324" y="1150465"/>
                <a:ext cx="526939" cy="1135535"/>
                <a:chOff x="6629519" y="496669"/>
                <a:chExt cx="526939" cy="1135535"/>
              </a:xfrm>
            </p:grpSpPr>
            <p:sp>
              <p:nvSpPr>
                <p:cNvPr id="24" name="Up Arrow 23"/>
                <p:cNvSpPr/>
                <p:nvPr/>
              </p:nvSpPr>
              <p:spPr>
                <a:xfrm rot="10800000">
                  <a:off x="6705719"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Box 2"/>
                <p:cNvSpPr txBox="1"/>
                <p:nvPr/>
              </p:nvSpPr>
              <p:spPr>
                <a:xfrm>
                  <a:off x="6629519" y="496669"/>
                  <a:ext cx="526939" cy="646331"/>
                </a:xfrm>
                <a:prstGeom prst="rect">
                  <a:avLst/>
                </a:prstGeom>
                <a:noFill/>
              </p:spPr>
              <p:txBody>
                <a:bodyPr wrap="none" rtlCol="0">
                  <a:spAutoFit/>
                </a:bodyPr>
                <a:lstStyle/>
                <a:p>
                  <a:r>
                    <a:rPr lang="en-US" b="1" dirty="0"/>
                    <a:t>7</a:t>
                  </a:r>
                  <a:r>
                    <a:rPr lang="en-US" b="1" dirty="0" smtClean="0"/>
                    <a:t>% </a:t>
                  </a:r>
                </a:p>
                <a:p>
                  <a:r>
                    <a:rPr lang="en-US" b="1" dirty="0" smtClean="0"/>
                    <a:t>gap</a:t>
                  </a:r>
                  <a:endParaRPr lang="en-US" b="1" dirty="0"/>
                </a:p>
              </p:txBody>
            </p:sp>
          </p:grpSp>
          <p:grpSp>
            <p:nvGrpSpPr>
              <p:cNvPr id="26" name="Group 25"/>
              <p:cNvGrpSpPr/>
              <p:nvPr/>
            </p:nvGrpSpPr>
            <p:grpSpPr>
              <a:xfrm>
                <a:off x="4537863" y="1150465"/>
                <a:ext cx="636713" cy="1135535"/>
                <a:chOff x="6471681" y="496669"/>
                <a:chExt cx="636713" cy="1135535"/>
              </a:xfrm>
            </p:grpSpPr>
            <p:sp>
              <p:nvSpPr>
                <p:cNvPr id="27" name="Up Arrow 26"/>
                <p:cNvSpPr/>
                <p:nvPr/>
              </p:nvSpPr>
              <p:spPr>
                <a:xfrm rot="10800000">
                  <a:off x="6536550"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8" name="TextBox 27"/>
                <p:cNvSpPr txBox="1"/>
                <p:nvPr/>
              </p:nvSpPr>
              <p:spPr>
                <a:xfrm>
                  <a:off x="6471681" y="496669"/>
                  <a:ext cx="636713" cy="646331"/>
                </a:xfrm>
                <a:prstGeom prst="rect">
                  <a:avLst/>
                </a:prstGeom>
                <a:noFill/>
              </p:spPr>
              <p:txBody>
                <a:bodyPr wrap="none" rtlCol="0">
                  <a:spAutoFit/>
                </a:bodyPr>
                <a:lstStyle/>
                <a:p>
                  <a:r>
                    <a:rPr lang="en-US" b="1" dirty="0" smtClean="0"/>
                    <a:t>11% </a:t>
                  </a:r>
                </a:p>
                <a:p>
                  <a:r>
                    <a:rPr lang="en-US" b="1" dirty="0" smtClean="0"/>
                    <a:t>gap</a:t>
                  </a:r>
                  <a:endParaRPr lang="en-US" b="1" dirty="0"/>
                </a:p>
              </p:txBody>
            </p:sp>
          </p:grpSp>
          <p:grpSp>
            <p:nvGrpSpPr>
              <p:cNvPr id="29" name="Group 28"/>
              <p:cNvGrpSpPr/>
              <p:nvPr/>
            </p:nvGrpSpPr>
            <p:grpSpPr>
              <a:xfrm>
                <a:off x="3401324" y="1143778"/>
                <a:ext cx="526939" cy="1135535"/>
                <a:chOff x="6325742" y="496669"/>
                <a:chExt cx="526939" cy="1135535"/>
              </a:xfrm>
            </p:grpSpPr>
            <p:sp>
              <p:nvSpPr>
                <p:cNvPr id="30" name="Up Arrow 29"/>
                <p:cNvSpPr/>
                <p:nvPr/>
              </p:nvSpPr>
              <p:spPr>
                <a:xfrm rot="10800000">
                  <a:off x="6390611"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 name="TextBox 30"/>
                <p:cNvSpPr txBox="1"/>
                <p:nvPr/>
              </p:nvSpPr>
              <p:spPr>
                <a:xfrm>
                  <a:off x="6325742" y="496669"/>
                  <a:ext cx="526939" cy="646331"/>
                </a:xfrm>
                <a:prstGeom prst="rect">
                  <a:avLst/>
                </a:prstGeom>
                <a:noFill/>
              </p:spPr>
              <p:txBody>
                <a:bodyPr wrap="none" rtlCol="0">
                  <a:spAutoFit/>
                </a:bodyPr>
                <a:lstStyle/>
                <a:p>
                  <a:r>
                    <a:rPr lang="en-US" b="1" dirty="0"/>
                    <a:t>4</a:t>
                  </a:r>
                  <a:r>
                    <a:rPr lang="en-US" b="1" dirty="0" smtClean="0"/>
                    <a:t>% </a:t>
                  </a:r>
                </a:p>
                <a:p>
                  <a:r>
                    <a:rPr lang="en-US" b="1" dirty="0" smtClean="0"/>
                    <a:t>gap</a:t>
                  </a:r>
                  <a:endParaRPr lang="en-US" b="1" dirty="0"/>
                </a:p>
              </p:txBody>
            </p:sp>
          </p:grpSp>
          <p:grpSp>
            <p:nvGrpSpPr>
              <p:cNvPr id="32" name="Group 31"/>
              <p:cNvGrpSpPr/>
              <p:nvPr/>
            </p:nvGrpSpPr>
            <p:grpSpPr>
              <a:xfrm>
                <a:off x="5687324" y="1150465"/>
                <a:ext cx="526939" cy="1135535"/>
                <a:chOff x="6636720" y="496669"/>
                <a:chExt cx="526939" cy="1135535"/>
              </a:xfrm>
            </p:grpSpPr>
            <p:sp>
              <p:nvSpPr>
                <p:cNvPr id="33" name="Up Arrow 32"/>
                <p:cNvSpPr/>
                <p:nvPr/>
              </p:nvSpPr>
              <p:spPr>
                <a:xfrm rot="10800000">
                  <a:off x="6701589"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TextBox 33"/>
                <p:cNvSpPr txBox="1"/>
                <p:nvPr/>
              </p:nvSpPr>
              <p:spPr>
                <a:xfrm>
                  <a:off x="6636720" y="496669"/>
                  <a:ext cx="526939" cy="646331"/>
                </a:xfrm>
                <a:prstGeom prst="rect">
                  <a:avLst/>
                </a:prstGeom>
                <a:noFill/>
              </p:spPr>
              <p:txBody>
                <a:bodyPr wrap="none" rtlCol="0">
                  <a:spAutoFit/>
                </a:bodyPr>
                <a:lstStyle/>
                <a:p>
                  <a:r>
                    <a:rPr lang="en-US" b="1" dirty="0"/>
                    <a:t>7</a:t>
                  </a:r>
                  <a:r>
                    <a:rPr lang="en-US" b="1" dirty="0" smtClean="0"/>
                    <a:t>% </a:t>
                  </a:r>
                </a:p>
                <a:p>
                  <a:r>
                    <a:rPr lang="en-US" b="1" dirty="0" smtClean="0"/>
                    <a:t>gap</a:t>
                  </a:r>
                  <a:endParaRPr lang="en-US" b="1" dirty="0"/>
                </a:p>
              </p:txBody>
            </p:sp>
          </p:grpSp>
          <p:grpSp>
            <p:nvGrpSpPr>
              <p:cNvPr id="35" name="Group 34"/>
              <p:cNvGrpSpPr/>
              <p:nvPr/>
            </p:nvGrpSpPr>
            <p:grpSpPr>
              <a:xfrm>
                <a:off x="1066800" y="1150465"/>
                <a:ext cx="636713" cy="1135535"/>
                <a:chOff x="6963018" y="496669"/>
                <a:chExt cx="636713" cy="1135535"/>
              </a:xfrm>
            </p:grpSpPr>
            <p:sp>
              <p:nvSpPr>
                <p:cNvPr id="36" name="Up Arrow 35"/>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TextBox 36"/>
                <p:cNvSpPr txBox="1"/>
                <p:nvPr/>
              </p:nvSpPr>
              <p:spPr>
                <a:xfrm>
                  <a:off x="6963018" y="496669"/>
                  <a:ext cx="636713" cy="646331"/>
                </a:xfrm>
                <a:prstGeom prst="rect">
                  <a:avLst/>
                </a:prstGeom>
                <a:noFill/>
              </p:spPr>
              <p:txBody>
                <a:bodyPr wrap="none" rtlCol="0">
                  <a:spAutoFit/>
                </a:bodyPr>
                <a:lstStyle/>
                <a:p>
                  <a:r>
                    <a:rPr lang="en-US" b="1" dirty="0" smtClean="0"/>
                    <a:t>14% </a:t>
                  </a:r>
                </a:p>
                <a:p>
                  <a:r>
                    <a:rPr lang="en-US" b="1" dirty="0" smtClean="0"/>
                    <a:t>gap</a:t>
                  </a:r>
                  <a:endParaRPr lang="en-US" b="1" dirty="0"/>
                </a:p>
              </p:txBody>
            </p:sp>
          </p:grpSp>
        </p:grpSp>
      </p:grpSp>
      <p:grpSp>
        <p:nvGrpSpPr>
          <p:cNvPr id="8" name="Group 7"/>
          <p:cNvGrpSpPr/>
          <p:nvPr/>
        </p:nvGrpSpPr>
        <p:grpSpPr>
          <a:xfrm>
            <a:off x="914400" y="4147357"/>
            <a:ext cx="7772400" cy="373451"/>
            <a:chOff x="914400" y="4147357"/>
            <a:chExt cx="7772400" cy="373451"/>
          </a:xfrm>
        </p:grpSpPr>
        <p:sp>
          <p:nvSpPr>
            <p:cNvPr id="7" name="TextBox 6"/>
            <p:cNvSpPr txBox="1"/>
            <p:nvPr/>
          </p:nvSpPr>
          <p:spPr>
            <a:xfrm>
              <a:off x="914400" y="4151476"/>
              <a:ext cx="856325" cy="369332"/>
            </a:xfrm>
            <a:prstGeom prst="rect">
              <a:avLst/>
            </a:prstGeom>
            <a:noFill/>
          </p:spPr>
          <p:txBody>
            <a:bodyPr wrap="none" rtlCol="0">
              <a:spAutoFit/>
            </a:bodyPr>
            <a:lstStyle/>
            <a:p>
              <a:r>
                <a:rPr lang="en-US" b="1" dirty="0" smtClean="0"/>
                <a:t>(5,566)</a:t>
              </a:r>
              <a:endParaRPr lang="en-US" b="1" dirty="0"/>
            </a:p>
          </p:txBody>
        </p:sp>
        <p:sp>
          <p:nvSpPr>
            <p:cNvPr id="25" name="TextBox 24"/>
            <p:cNvSpPr txBox="1"/>
            <p:nvPr/>
          </p:nvSpPr>
          <p:spPr>
            <a:xfrm>
              <a:off x="4267200" y="4147357"/>
              <a:ext cx="973343" cy="369332"/>
            </a:xfrm>
            <a:prstGeom prst="rect">
              <a:avLst/>
            </a:prstGeom>
            <a:noFill/>
          </p:spPr>
          <p:txBody>
            <a:bodyPr wrap="none" rtlCol="0">
              <a:spAutoFit/>
            </a:bodyPr>
            <a:lstStyle/>
            <a:p>
              <a:r>
                <a:rPr lang="en-US" b="1" dirty="0" smtClean="0"/>
                <a:t>(30,731)</a:t>
              </a:r>
              <a:endParaRPr lang="en-US" b="1" dirty="0"/>
            </a:p>
          </p:txBody>
        </p:sp>
        <p:sp>
          <p:nvSpPr>
            <p:cNvPr id="38" name="TextBox 37"/>
            <p:cNvSpPr txBox="1"/>
            <p:nvPr/>
          </p:nvSpPr>
          <p:spPr>
            <a:xfrm>
              <a:off x="5644606" y="4151476"/>
              <a:ext cx="679994" cy="369332"/>
            </a:xfrm>
            <a:prstGeom prst="rect">
              <a:avLst/>
            </a:prstGeom>
            <a:noFill/>
          </p:spPr>
          <p:txBody>
            <a:bodyPr wrap="none" rtlCol="0">
              <a:spAutoFit/>
            </a:bodyPr>
            <a:lstStyle/>
            <a:p>
              <a:r>
                <a:rPr lang="en-US" b="1" dirty="0" smtClean="0"/>
                <a:t>(623)</a:t>
              </a:r>
              <a:endParaRPr lang="en-US" b="1" dirty="0"/>
            </a:p>
          </p:txBody>
        </p:sp>
        <p:sp>
          <p:nvSpPr>
            <p:cNvPr id="39" name="TextBox 38"/>
            <p:cNvSpPr txBox="1"/>
            <p:nvPr/>
          </p:nvSpPr>
          <p:spPr>
            <a:xfrm>
              <a:off x="6787606" y="4147357"/>
              <a:ext cx="679994" cy="369332"/>
            </a:xfrm>
            <a:prstGeom prst="rect">
              <a:avLst/>
            </a:prstGeom>
            <a:noFill/>
          </p:spPr>
          <p:txBody>
            <a:bodyPr wrap="none" rtlCol="0">
              <a:spAutoFit/>
            </a:bodyPr>
            <a:lstStyle/>
            <a:p>
              <a:r>
                <a:rPr lang="en-US" b="1" dirty="0" smtClean="0"/>
                <a:t>(849)</a:t>
              </a:r>
              <a:endParaRPr lang="en-US" b="1" dirty="0"/>
            </a:p>
          </p:txBody>
        </p:sp>
        <p:sp>
          <p:nvSpPr>
            <p:cNvPr id="40" name="TextBox 39"/>
            <p:cNvSpPr txBox="1"/>
            <p:nvPr/>
          </p:nvSpPr>
          <p:spPr>
            <a:xfrm>
              <a:off x="7713457" y="4151476"/>
              <a:ext cx="973343" cy="369332"/>
            </a:xfrm>
            <a:prstGeom prst="rect">
              <a:avLst/>
            </a:prstGeom>
            <a:noFill/>
          </p:spPr>
          <p:txBody>
            <a:bodyPr wrap="none" rtlCol="0">
              <a:spAutoFit/>
            </a:bodyPr>
            <a:lstStyle/>
            <a:p>
              <a:r>
                <a:rPr lang="en-US" b="1" dirty="0" smtClean="0"/>
                <a:t>(29,774)</a:t>
              </a:r>
              <a:endParaRPr lang="en-US" b="1" dirty="0"/>
            </a:p>
          </p:txBody>
        </p:sp>
        <p:sp>
          <p:nvSpPr>
            <p:cNvPr id="44" name="TextBox 43"/>
            <p:cNvSpPr txBox="1"/>
            <p:nvPr/>
          </p:nvSpPr>
          <p:spPr>
            <a:xfrm>
              <a:off x="3200400" y="4147357"/>
              <a:ext cx="856325" cy="369332"/>
            </a:xfrm>
            <a:prstGeom prst="rect">
              <a:avLst/>
            </a:prstGeom>
            <a:noFill/>
          </p:spPr>
          <p:txBody>
            <a:bodyPr wrap="none" rtlCol="0">
              <a:spAutoFit/>
            </a:bodyPr>
            <a:lstStyle/>
            <a:p>
              <a:r>
                <a:rPr lang="en-US" b="1" dirty="0" smtClean="0"/>
                <a:t>(9,155)</a:t>
              </a:r>
              <a:endParaRPr lang="en-US" b="1" dirty="0"/>
            </a:p>
          </p:txBody>
        </p:sp>
        <p:sp>
          <p:nvSpPr>
            <p:cNvPr id="45" name="TextBox 44"/>
            <p:cNvSpPr txBox="1"/>
            <p:nvPr/>
          </p:nvSpPr>
          <p:spPr>
            <a:xfrm>
              <a:off x="2074657" y="4151476"/>
              <a:ext cx="973343" cy="369332"/>
            </a:xfrm>
            <a:prstGeom prst="rect">
              <a:avLst/>
            </a:prstGeom>
            <a:noFill/>
          </p:spPr>
          <p:txBody>
            <a:bodyPr wrap="none" rtlCol="0">
              <a:spAutoFit/>
            </a:bodyPr>
            <a:lstStyle/>
            <a:p>
              <a:r>
                <a:rPr lang="en-US" b="1" dirty="0" smtClean="0"/>
                <a:t>(65,748)</a:t>
              </a:r>
              <a:endParaRPr lang="en-US" b="1" dirty="0"/>
            </a:p>
          </p:txBody>
        </p:sp>
      </p:grpSp>
      <p:sp>
        <p:nvSpPr>
          <p:cNvPr id="51" name="TextBox 50"/>
          <p:cNvSpPr txBox="1"/>
          <p:nvPr/>
        </p:nvSpPr>
        <p:spPr>
          <a:xfrm>
            <a:off x="0" y="6550223"/>
            <a:ext cx="2315121" cy="307777"/>
          </a:xfrm>
          <a:prstGeom prst="rect">
            <a:avLst/>
          </a:prstGeom>
          <a:noFill/>
        </p:spPr>
        <p:txBody>
          <a:bodyPr wrap="none" rtlCol="0">
            <a:spAutoFit/>
          </a:bodyPr>
          <a:lstStyle/>
          <a:p>
            <a:r>
              <a:rPr lang="en-US" sz="1400" dirty="0" smtClean="0"/>
              <a:t>Decline to State not graphed.</a:t>
            </a:r>
            <a:endParaRPr lang="en-US" sz="1400" dirty="0"/>
          </a:p>
        </p:txBody>
      </p:sp>
    </p:spTree>
    <p:extLst>
      <p:ext uri="{BB962C8B-B14F-4D97-AF65-F5344CB8AC3E}">
        <p14:creationId xmlns:p14="http://schemas.microsoft.com/office/powerpoint/2010/main" val="23198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6338042"/>
              </p:ext>
            </p:extLst>
          </p:nvPr>
        </p:nvGraphicFramePr>
        <p:xfrm>
          <a:off x="73201" y="914400"/>
          <a:ext cx="88421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Course Completion – Foothill</a:t>
            </a:r>
            <a:endParaRPr lang="en-US" dirty="0"/>
          </a:p>
        </p:txBody>
      </p:sp>
      <p:grpSp>
        <p:nvGrpSpPr>
          <p:cNvPr id="22" name="Group 21"/>
          <p:cNvGrpSpPr/>
          <p:nvPr/>
        </p:nvGrpSpPr>
        <p:grpSpPr>
          <a:xfrm>
            <a:off x="914400" y="4147357"/>
            <a:ext cx="7831343" cy="373451"/>
            <a:chOff x="830000" y="4147357"/>
            <a:chExt cx="7831343" cy="373451"/>
          </a:xfrm>
        </p:grpSpPr>
        <p:sp>
          <p:nvSpPr>
            <p:cNvPr id="23" name="TextBox 22"/>
            <p:cNvSpPr txBox="1"/>
            <p:nvPr/>
          </p:nvSpPr>
          <p:spPr>
            <a:xfrm>
              <a:off x="830000" y="4151476"/>
              <a:ext cx="856325" cy="369332"/>
            </a:xfrm>
            <a:prstGeom prst="rect">
              <a:avLst/>
            </a:prstGeom>
            <a:noFill/>
          </p:spPr>
          <p:txBody>
            <a:bodyPr wrap="none" rtlCol="0">
              <a:spAutoFit/>
            </a:bodyPr>
            <a:lstStyle/>
            <a:p>
              <a:r>
                <a:rPr lang="en-US" b="1" dirty="0" smtClean="0"/>
                <a:t>(3,163)</a:t>
              </a:r>
              <a:endParaRPr lang="en-US" b="1" dirty="0"/>
            </a:p>
          </p:txBody>
        </p:sp>
        <p:sp>
          <p:nvSpPr>
            <p:cNvPr id="25" name="TextBox 24"/>
            <p:cNvSpPr txBox="1"/>
            <p:nvPr/>
          </p:nvSpPr>
          <p:spPr>
            <a:xfrm>
              <a:off x="4259000" y="4147357"/>
              <a:ext cx="973343" cy="369332"/>
            </a:xfrm>
            <a:prstGeom prst="rect">
              <a:avLst/>
            </a:prstGeom>
            <a:noFill/>
          </p:spPr>
          <p:txBody>
            <a:bodyPr wrap="none" rtlCol="0">
              <a:spAutoFit/>
            </a:bodyPr>
            <a:lstStyle/>
            <a:p>
              <a:r>
                <a:rPr lang="en-US" b="1" dirty="0" smtClean="0"/>
                <a:t>(13,608)</a:t>
              </a:r>
              <a:endParaRPr lang="en-US" b="1" dirty="0"/>
            </a:p>
          </p:txBody>
        </p:sp>
        <p:sp>
          <p:nvSpPr>
            <p:cNvPr id="38" name="TextBox 37"/>
            <p:cNvSpPr txBox="1"/>
            <p:nvPr/>
          </p:nvSpPr>
          <p:spPr>
            <a:xfrm>
              <a:off x="5560206" y="4151476"/>
              <a:ext cx="679994" cy="369332"/>
            </a:xfrm>
            <a:prstGeom prst="rect">
              <a:avLst/>
            </a:prstGeom>
            <a:noFill/>
          </p:spPr>
          <p:txBody>
            <a:bodyPr wrap="none" rtlCol="0">
              <a:spAutoFit/>
            </a:bodyPr>
            <a:lstStyle/>
            <a:p>
              <a:r>
                <a:rPr lang="en-US" b="1" dirty="0" smtClean="0"/>
                <a:t>(474)</a:t>
              </a:r>
              <a:endParaRPr lang="en-US" b="1" dirty="0"/>
            </a:p>
          </p:txBody>
        </p:sp>
        <p:sp>
          <p:nvSpPr>
            <p:cNvPr id="39" name="TextBox 38"/>
            <p:cNvSpPr txBox="1"/>
            <p:nvPr/>
          </p:nvSpPr>
          <p:spPr>
            <a:xfrm>
              <a:off x="6703206" y="4147357"/>
              <a:ext cx="679994" cy="369332"/>
            </a:xfrm>
            <a:prstGeom prst="rect">
              <a:avLst/>
            </a:prstGeom>
            <a:noFill/>
          </p:spPr>
          <p:txBody>
            <a:bodyPr wrap="none" rtlCol="0">
              <a:spAutoFit/>
            </a:bodyPr>
            <a:lstStyle/>
            <a:p>
              <a:r>
                <a:rPr lang="en-US" b="1" dirty="0" smtClean="0"/>
                <a:t>(921)</a:t>
              </a:r>
              <a:endParaRPr lang="en-US" b="1" dirty="0"/>
            </a:p>
          </p:txBody>
        </p:sp>
        <p:sp>
          <p:nvSpPr>
            <p:cNvPr id="40" name="TextBox 39"/>
            <p:cNvSpPr txBox="1"/>
            <p:nvPr/>
          </p:nvSpPr>
          <p:spPr>
            <a:xfrm>
              <a:off x="7688000" y="4151476"/>
              <a:ext cx="973343" cy="369332"/>
            </a:xfrm>
            <a:prstGeom prst="rect">
              <a:avLst/>
            </a:prstGeom>
            <a:noFill/>
          </p:spPr>
          <p:txBody>
            <a:bodyPr wrap="none" rtlCol="0">
              <a:spAutoFit/>
            </a:bodyPr>
            <a:lstStyle/>
            <a:p>
              <a:r>
                <a:rPr lang="en-US" b="1" dirty="0" smtClean="0"/>
                <a:t>(24,824)</a:t>
              </a:r>
              <a:endParaRPr lang="en-US" b="1" dirty="0"/>
            </a:p>
          </p:txBody>
        </p:sp>
        <p:sp>
          <p:nvSpPr>
            <p:cNvPr id="44" name="TextBox 43"/>
            <p:cNvSpPr txBox="1"/>
            <p:nvPr/>
          </p:nvSpPr>
          <p:spPr>
            <a:xfrm>
              <a:off x="3116000" y="4147357"/>
              <a:ext cx="856325" cy="369332"/>
            </a:xfrm>
            <a:prstGeom prst="rect">
              <a:avLst/>
            </a:prstGeom>
            <a:noFill/>
          </p:spPr>
          <p:txBody>
            <a:bodyPr wrap="none" rtlCol="0">
              <a:spAutoFit/>
            </a:bodyPr>
            <a:lstStyle/>
            <a:p>
              <a:r>
                <a:rPr lang="en-US" b="1" dirty="0" smtClean="0"/>
                <a:t>(3,737)</a:t>
              </a:r>
              <a:endParaRPr lang="en-US" b="1" dirty="0"/>
            </a:p>
          </p:txBody>
        </p:sp>
        <p:sp>
          <p:nvSpPr>
            <p:cNvPr id="45" name="TextBox 44"/>
            <p:cNvSpPr txBox="1"/>
            <p:nvPr/>
          </p:nvSpPr>
          <p:spPr>
            <a:xfrm>
              <a:off x="1973000" y="4151476"/>
              <a:ext cx="973343" cy="369332"/>
            </a:xfrm>
            <a:prstGeom prst="rect">
              <a:avLst/>
            </a:prstGeom>
            <a:noFill/>
          </p:spPr>
          <p:txBody>
            <a:bodyPr wrap="none" rtlCol="0">
              <a:spAutoFit/>
            </a:bodyPr>
            <a:lstStyle/>
            <a:p>
              <a:r>
                <a:rPr lang="en-US" b="1" dirty="0" smtClean="0"/>
                <a:t>(21,552)</a:t>
              </a:r>
              <a:endParaRPr lang="en-US" b="1" dirty="0"/>
            </a:p>
          </p:txBody>
        </p:sp>
      </p:grpSp>
      <p:sp>
        <p:nvSpPr>
          <p:cNvPr id="7" name="TextBox 6"/>
          <p:cNvSpPr txBox="1"/>
          <p:nvPr/>
        </p:nvSpPr>
        <p:spPr>
          <a:xfrm>
            <a:off x="0" y="6550223"/>
            <a:ext cx="2315121" cy="307777"/>
          </a:xfrm>
          <a:prstGeom prst="rect">
            <a:avLst/>
          </a:prstGeom>
          <a:noFill/>
        </p:spPr>
        <p:txBody>
          <a:bodyPr wrap="none" rtlCol="0">
            <a:spAutoFit/>
          </a:bodyPr>
          <a:lstStyle/>
          <a:p>
            <a:r>
              <a:rPr lang="en-US" sz="1400" dirty="0" smtClean="0"/>
              <a:t>Decline to State not graphed.</a:t>
            </a:r>
            <a:endParaRPr lang="en-US" sz="1400" dirty="0"/>
          </a:p>
        </p:txBody>
      </p:sp>
      <p:grpSp>
        <p:nvGrpSpPr>
          <p:cNvPr id="12" name="Group 11"/>
          <p:cNvGrpSpPr/>
          <p:nvPr/>
        </p:nvGrpSpPr>
        <p:grpSpPr>
          <a:xfrm>
            <a:off x="1125812" y="1143778"/>
            <a:ext cx="7425776" cy="1142222"/>
            <a:chOff x="1125812" y="1143778"/>
            <a:chExt cx="7425776" cy="1142222"/>
          </a:xfrm>
        </p:grpSpPr>
        <p:cxnSp>
          <p:nvCxnSpPr>
            <p:cNvPr id="41" name="Straight Connector 40"/>
            <p:cNvCxnSpPr/>
            <p:nvPr/>
          </p:nvCxnSpPr>
          <p:spPr>
            <a:xfrm flipV="1">
              <a:off x="1301256" y="2056288"/>
              <a:ext cx="7250332" cy="6687"/>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827681" y="1150465"/>
              <a:ext cx="639919" cy="1135535"/>
              <a:chOff x="6567864" y="496669"/>
              <a:chExt cx="639919" cy="1135535"/>
            </a:xfrm>
          </p:grpSpPr>
          <p:sp>
            <p:nvSpPr>
              <p:cNvPr id="24" name="Up Arrow 23"/>
              <p:cNvSpPr/>
              <p:nvPr/>
            </p:nvSpPr>
            <p:spPr>
              <a:xfrm rot="10800000">
                <a:off x="6640580"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Box 2"/>
              <p:cNvSpPr txBox="1"/>
              <p:nvPr/>
            </p:nvSpPr>
            <p:spPr>
              <a:xfrm>
                <a:off x="6567864" y="496669"/>
                <a:ext cx="639919" cy="646331"/>
              </a:xfrm>
              <a:prstGeom prst="rect">
                <a:avLst/>
              </a:prstGeom>
              <a:noFill/>
            </p:spPr>
            <p:txBody>
              <a:bodyPr wrap="none" rtlCol="0">
                <a:spAutoFit/>
              </a:bodyPr>
              <a:lstStyle/>
              <a:p>
                <a:r>
                  <a:rPr lang="en-US" b="1" dirty="0" smtClean="0"/>
                  <a:t>13% </a:t>
                </a:r>
              </a:p>
              <a:p>
                <a:r>
                  <a:rPr lang="en-US" b="1" dirty="0" smtClean="0"/>
                  <a:t>gap</a:t>
                </a:r>
                <a:endParaRPr lang="en-US" b="1" dirty="0"/>
              </a:p>
            </p:txBody>
          </p:sp>
        </p:grpSp>
        <p:grpSp>
          <p:nvGrpSpPr>
            <p:cNvPr id="29" name="Group 28"/>
            <p:cNvGrpSpPr/>
            <p:nvPr/>
          </p:nvGrpSpPr>
          <p:grpSpPr>
            <a:xfrm>
              <a:off x="4578461" y="1143778"/>
              <a:ext cx="639919" cy="1135535"/>
              <a:chOff x="7443867" y="496669"/>
              <a:chExt cx="639919" cy="1135535"/>
            </a:xfrm>
          </p:grpSpPr>
          <p:sp>
            <p:nvSpPr>
              <p:cNvPr id="30" name="Up Arrow 29"/>
              <p:cNvSpPr/>
              <p:nvPr/>
            </p:nvSpPr>
            <p:spPr>
              <a:xfrm rot="10800000">
                <a:off x="7508736"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 name="TextBox 30"/>
              <p:cNvSpPr txBox="1"/>
              <p:nvPr/>
            </p:nvSpPr>
            <p:spPr>
              <a:xfrm>
                <a:off x="7443867" y="496669"/>
                <a:ext cx="639919" cy="646331"/>
              </a:xfrm>
              <a:prstGeom prst="rect">
                <a:avLst/>
              </a:prstGeom>
              <a:noFill/>
            </p:spPr>
            <p:txBody>
              <a:bodyPr wrap="none" rtlCol="0">
                <a:spAutoFit/>
              </a:bodyPr>
              <a:lstStyle/>
              <a:p>
                <a:r>
                  <a:rPr lang="en-US" b="1" dirty="0" smtClean="0"/>
                  <a:t>12% </a:t>
                </a:r>
              </a:p>
              <a:p>
                <a:r>
                  <a:rPr lang="en-US" b="1" dirty="0" smtClean="0"/>
                  <a:t>gap</a:t>
                </a:r>
                <a:endParaRPr lang="en-US" b="1" dirty="0"/>
              </a:p>
            </p:txBody>
          </p:sp>
        </p:grpSp>
        <p:grpSp>
          <p:nvGrpSpPr>
            <p:cNvPr id="32" name="Group 31"/>
            <p:cNvGrpSpPr/>
            <p:nvPr/>
          </p:nvGrpSpPr>
          <p:grpSpPr>
            <a:xfrm>
              <a:off x="5721461" y="1150465"/>
              <a:ext cx="526939" cy="1135535"/>
              <a:chOff x="6611845" y="496669"/>
              <a:chExt cx="526939" cy="1135535"/>
            </a:xfrm>
          </p:grpSpPr>
          <p:sp>
            <p:nvSpPr>
              <p:cNvPr id="33" name="Up Arrow 32"/>
              <p:cNvSpPr/>
              <p:nvPr/>
            </p:nvSpPr>
            <p:spPr>
              <a:xfrm rot="10800000">
                <a:off x="6676714"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TextBox 33"/>
              <p:cNvSpPr txBox="1"/>
              <p:nvPr/>
            </p:nvSpPr>
            <p:spPr>
              <a:xfrm>
                <a:off x="6611845" y="496669"/>
                <a:ext cx="526939" cy="646331"/>
              </a:xfrm>
              <a:prstGeom prst="rect">
                <a:avLst/>
              </a:prstGeom>
              <a:noFill/>
            </p:spPr>
            <p:txBody>
              <a:bodyPr wrap="none" rtlCol="0">
                <a:spAutoFit/>
              </a:bodyPr>
              <a:lstStyle/>
              <a:p>
                <a:r>
                  <a:rPr lang="en-US" b="1" dirty="0"/>
                  <a:t>8</a:t>
                </a:r>
                <a:r>
                  <a:rPr lang="en-US" b="1" dirty="0" smtClean="0"/>
                  <a:t>% </a:t>
                </a:r>
              </a:p>
              <a:p>
                <a:r>
                  <a:rPr lang="en-US" b="1" dirty="0" smtClean="0"/>
                  <a:t>gap</a:t>
                </a:r>
                <a:endParaRPr lang="en-US" b="1" dirty="0"/>
              </a:p>
            </p:txBody>
          </p:sp>
        </p:grpSp>
        <p:grpSp>
          <p:nvGrpSpPr>
            <p:cNvPr id="35" name="Group 34"/>
            <p:cNvGrpSpPr/>
            <p:nvPr/>
          </p:nvGrpSpPr>
          <p:grpSpPr>
            <a:xfrm>
              <a:off x="1125812" y="1150465"/>
              <a:ext cx="639919" cy="1135535"/>
              <a:chOff x="6963018" y="496669"/>
              <a:chExt cx="639919" cy="1135535"/>
            </a:xfrm>
          </p:grpSpPr>
          <p:sp>
            <p:nvSpPr>
              <p:cNvPr id="36" name="Up Arrow 35"/>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TextBox 36"/>
              <p:cNvSpPr txBox="1"/>
              <p:nvPr/>
            </p:nvSpPr>
            <p:spPr>
              <a:xfrm>
                <a:off x="6963018" y="496669"/>
                <a:ext cx="639919" cy="646331"/>
              </a:xfrm>
              <a:prstGeom prst="rect">
                <a:avLst/>
              </a:prstGeom>
              <a:noFill/>
            </p:spPr>
            <p:txBody>
              <a:bodyPr wrap="none" rtlCol="0">
                <a:spAutoFit/>
              </a:bodyPr>
              <a:lstStyle/>
              <a:p>
                <a:r>
                  <a:rPr lang="en-US" b="1" dirty="0" smtClean="0"/>
                  <a:t>21% </a:t>
                </a:r>
              </a:p>
              <a:p>
                <a:r>
                  <a:rPr lang="en-US" b="1" dirty="0" smtClean="0"/>
                  <a:t>gap</a:t>
                </a:r>
                <a:endParaRPr lang="en-US" b="1" dirty="0"/>
              </a:p>
            </p:txBody>
          </p:sp>
        </p:grpSp>
        <p:grpSp>
          <p:nvGrpSpPr>
            <p:cNvPr id="46" name="Group 45"/>
            <p:cNvGrpSpPr/>
            <p:nvPr/>
          </p:nvGrpSpPr>
          <p:grpSpPr>
            <a:xfrm>
              <a:off x="3408158" y="1150465"/>
              <a:ext cx="526939" cy="1135535"/>
              <a:chOff x="6963018" y="496669"/>
              <a:chExt cx="526939" cy="1135535"/>
            </a:xfrm>
          </p:grpSpPr>
          <p:sp>
            <p:nvSpPr>
              <p:cNvPr id="47" name="Up Arrow 46"/>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8" name="TextBox 47"/>
              <p:cNvSpPr txBox="1"/>
              <p:nvPr/>
            </p:nvSpPr>
            <p:spPr>
              <a:xfrm>
                <a:off x="6963018" y="496669"/>
                <a:ext cx="526939" cy="646331"/>
              </a:xfrm>
              <a:prstGeom prst="rect">
                <a:avLst/>
              </a:prstGeom>
              <a:noFill/>
            </p:spPr>
            <p:txBody>
              <a:bodyPr wrap="none" rtlCol="0">
                <a:spAutoFit/>
              </a:bodyPr>
              <a:lstStyle/>
              <a:p>
                <a:r>
                  <a:rPr lang="en-US" b="1" dirty="0"/>
                  <a:t>5</a:t>
                </a:r>
                <a:r>
                  <a:rPr lang="en-US" b="1" dirty="0" smtClean="0"/>
                  <a:t>% </a:t>
                </a:r>
              </a:p>
              <a:p>
                <a:r>
                  <a:rPr lang="en-US" b="1" dirty="0" smtClean="0"/>
                  <a:t>gap</a:t>
                </a:r>
                <a:endParaRPr lang="en-US" b="1" dirty="0"/>
              </a:p>
            </p:txBody>
          </p:sp>
        </p:grpSp>
      </p:grpSp>
    </p:spTree>
    <p:extLst>
      <p:ext uri="{BB962C8B-B14F-4D97-AF65-F5344CB8AC3E}">
        <p14:creationId xmlns:p14="http://schemas.microsoft.com/office/powerpoint/2010/main" val="1276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56649413"/>
              </p:ext>
            </p:extLst>
          </p:nvPr>
        </p:nvGraphicFramePr>
        <p:xfrm>
          <a:off x="182880" y="990600"/>
          <a:ext cx="886968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normAutofit/>
          </a:bodyPr>
          <a:lstStyle/>
          <a:p>
            <a:r>
              <a:rPr lang="en-US" dirty="0" smtClean="0"/>
              <a:t>High School Participation</a:t>
            </a:r>
            <a:endParaRPr lang="en-US" dirty="0"/>
          </a:p>
        </p:txBody>
      </p:sp>
      <p:sp>
        <p:nvSpPr>
          <p:cNvPr id="7" name="TextBox 6"/>
          <p:cNvSpPr txBox="1"/>
          <p:nvPr/>
        </p:nvSpPr>
        <p:spPr>
          <a:xfrm>
            <a:off x="2209800" y="1371600"/>
            <a:ext cx="5410200" cy="2585311"/>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Definition: Percentage of </a:t>
            </a:r>
            <a:r>
              <a:rPr lang="en-US" dirty="0" smtClean="0"/>
              <a:t>public high school graduates from the FHDA service area who enrolled at FHDA in the following fall quarter. </a:t>
            </a:r>
          </a:p>
          <a:p>
            <a:endParaRPr lang="en-US" dirty="0"/>
          </a:p>
          <a:p>
            <a:r>
              <a:rPr lang="en-US" dirty="0" smtClean="0"/>
              <a:t>Service Area = Fremont Union, Mountain View-Los Altos and Palo Alto districts. </a:t>
            </a:r>
            <a:endParaRPr lang="en-US" dirty="0"/>
          </a:p>
          <a:p>
            <a:endParaRPr lang="en-US" dirty="0"/>
          </a:p>
          <a:p>
            <a:r>
              <a:rPr lang="en-US" b="1" dirty="0"/>
              <a:t>District Metric: The participation rate will increase to 30%.</a:t>
            </a:r>
          </a:p>
        </p:txBody>
      </p:sp>
    </p:spTree>
    <p:extLst>
      <p:ext uri="{BB962C8B-B14F-4D97-AF65-F5344CB8AC3E}">
        <p14:creationId xmlns:p14="http://schemas.microsoft.com/office/powerpoint/2010/main" val="839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914400" y="3200400"/>
            <a:ext cx="7897091" cy="759960"/>
          </a:xfrm>
          <a:prstGeom prst="rect">
            <a:avLst/>
          </a:prstGeom>
          <a:noFill/>
          <a:ln w="9525">
            <a:noFill/>
            <a:miter lim="800000"/>
            <a:headEnd/>
            <a:tailEnd/>
          </a:ln>
        </p:spPr>
        <p:txBody>
          <a:bodyPr lIns="82048" tIns="41025" rIns="82048" bIns="41025">
            <a:spAutoFit/>
          </a:bodyPr>
          <a:lstStyle/>
          <a:p>
            <a:pPr algn="ctr" defTabSz="820583" eaLnBrk="0" fontAlgn="base" hangingPunct="0">
              <a:spcBef>
                <a:spcPct val="0"/>
              </a:spcBef>
              <a:spcAft>
                <a:spcPct val="0"/>
              </a:spcAft>
              <a:defRPr/>
            </a:pPr>
            <a:r>
              <a:rPr lang="en-US" sz="4400" b="1" dirty="0" smtClean="0">
                <a:solidFill>
                  <a:srgbClr val="000000"/>
                </a:solidFill>
              </a:rPr>
              <a:t>Questions or Comments</a:t>
            </a:r>
            <a:endParaRPr lang="en-US" sz="4400" b="1" dirty="0">
              <a:solidFill>
                <a:srgbClr val="000000"/>
              </a:solidFill>
            </a:endParaRPr>
          </a:p>
        </p:txBody>
      </p:sp>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charset="0"/>
              </a:defRPr>
            </a:lvl1pPr>
            <a:lvl2pPr marL="666645" indent="-256402" eaLnBrk="0" hangingPunct="0">
              <a:defRPr sz="2200">
                <a:solidFill>
                  <a:schemeClr val="tx1"/>
                </a:solidFill>
                <a:latin typeface="Times" charset="0"/>
              </a:defRPr>
            </a:lvl2pPr>
            <a:lvl3pPr marL="1025608" indent="-205122" eaLnBrk="0" hangingPunct="0">
              <a:defRPr sz="2200">
                <a:solidFill>
                  <a:schemeClr val="tx1"/>
                </a:solidFill>
                <a:latin typeface="Times" charset="0"/>
              </a:defRPr>
            </a:lvl3pPr>
            <a:lvl4pPr marL="1435851" indent="-205122" eaLnBrk="0" hangingPunct="0">
              <a:defRPr sz="2200">
                <a:solidFill>
                  <a:schemeClr val="tx1"/>
                </a:solidFill>
                <a:latin typeface="Times" charset="0"/>
              </a:defRPr>
            </a:lvl4pPr>
            <a:lvl5pPr marL="1846095" indent="-205122" eaLnBrk="0" hangingPunct="0">
              <a:defRPr sz="2200">
                <a:solidFill>
                  <a:schemeClr val="tx1"/>
                </a:solidFill>
                <a:latin typeface="Times" charset="0"/>
              </a:defRPr>
            </a:lvl5pPr>
            <a:lvl6pPr marL="2256338" indent="-205122" eaLnBrk="0" fontAlgn="base" hangingPunct="0">
              <a:spcBef>
                <a:spcPct val="0"/>
              </a:spcBef>
              <a:spcAft>
                <a:spcPct val="0"/>
              </a:spcAft>
              <a:defRPr sz="2200">
                <a:solidFill>
                  <a:schemeClr val="tx1"/>
                </a:solidFill>
                <a:latin typeface="Times" charset="0"/>
              </a:defRPr>
            </a:lvl6pPr>
            <a:lvl7pPr marL="2666581" indent="-205122" eaLnBrk="0" fontAlgn="base" hangingPunct="0">
              <a:spcBef>
                <a:spcPct val="0"/>
              </a:spcBef>
              <a:spcAft>
                <a:spcPct val="0"/>
              </a:spcAft>
              <a:defRPr sz="2200">
                <a:solidFill>
                  <a:schemeClr val="tx1"/>
                </a:solidFill>
                <a:latin typeface="Times" charset="0"/>
              </a:defRPr>
            </a:lvl7pPr>
            <a:lvl8pPr marL="3076826" indent="-205122" eaLnBrk="0" fontAlgn="base" hangingPunct="0">
              <a:spcBef>
                <a:spcPct val="0"/>
              </a:spcBef>
              <a:spcAft>
                <a:spcPct val="0"/>
              </a:spcAft>
              <a:defRPr sz="2200">
                <a:solidFill>
                  <a:schemeClr val="tx1"/>
                </a:solidFill>
                <a:latin typeface="Times" charset="0"/>
              </a:defRPr>
            </a:lvl8pPr>
            <a:lvl9pPr marL="3487068" indent="-205122" eaLnBrk="0" fontAlgn="base" hangingPunct="0">
              <a:spcBef>
                <a:spcPct val="0"/>
              </a:spcBef>
              <a:spcAft>
                <a:spcPct val="0"/>
              </a:spcAft>
              <a:defRPr sz="2200">
                <a:solidFill>
                  <a:schemeClr val="tx1"/>
                </a:solidFill>
                <a:latin typeface="Times" charset="0"/>
              </a:defRPr>
            </a:lvl9pPr>
          </a:lstStyle>
          <a:p>
            <a:fld id="{EEE0CAE7-95C3-406B-9441-2ACB8E49F071}" type="slidenum">
              <a:rPr lang="en-US" sz="1400">
                <a:solidFill>
                  <a:srgbClr val="000000"/>
                </a:solidFill>
              </a:rPr>
              <a:pPr/>
              <a:t>24</a:t>
            </a:fld>
            <a:endParaRPr lang="en-US" sz="1400" dirty="0">
              <a:solidFill>
                <a:srgbClr val="000000"/>
              </a:solidFill>
            </a:endParaRPr>
          </a:p>
        </p:txBody>
      </p:sp>
    </p:spTree>
    <p:extLst>
      <p:ext uri="{BB962C8B-B14F-4D97-AF65-F5344CB8AC3E}">
        <p14:creationId xmlns:p14="http://schemas.microsoft.com/office/powerpoint/2010/main" val="269021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476" y="0"/>
            <a:ext cx="7604766" cy="6816416"/>
            <a:chOff x="16476" y="0"/>
            <a:chExt cx="7604766" cy="681641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29000"/>
              <a:ext cx="6173442" cy="338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386" y="41585"/>
              <a:ext cx="6173442" cy="338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txBox="1">
              <a:spLocks/>
            </p:cNvSpPr>
            <p:nvPr/>
          </p:nvSpPr>
          <p:spPr>
            <a:xfrm>
              <a:off x="16476" y="0"/>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De Anza</a:t>
              </a:r>
              <a:endParaRPr lang="en-US" sz="3200" dirty="0"/>
            </a:p>
          </p:txBody>
        </p:sp>
        <p:sp>
          <p:nvSpPr>
            <p:cNvPr id="9" name="Title 4"/>
            <p:cNvSpPr txBox="1">
              <a:spLocks/>
            </p:cNvSpPr>
            <p:nvPr/>
          </p:nvSpPr>
          <p:spPr>
            <a:xfrm>
              <a:off x="16476" y="3429000"/>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Foothill</a:t>
              </a:r>
              <a:endParaRPr lang="en-US" sz="3200" dirty="0"/>
            </a:p>
          </p:txBody>
        </p:sp>
      </p:grpSp>
      <p:sp>
        <p:nvSpPr>
          <p:cNvPr id="2" name="TextBox 1"/>
          <p:cNvSpPr txBox="1"/>
          <p:nvPr/>
        </p:nvSpPr>
        <p:spPr>
          <a:xfrm>
            <a:off x="3733800" y="1752600"/>
            <a:ext cx="2133600" cy="838200"/>
          </a:xfrm>
          <a:prstGeom prst="rect">
            <a:avLst/>
          </a:prstGeom>
          <a:noFill/>
          <a:ln w="38100">
            <a:solidFill>
              <a:schemeClr val="accent1"/>
            </a:solidFill>
          </a:ln>
        </p:spPr>
        <p:txBody>
          <a:bodyPr wrap="square" rtlCol="0">
            <a:spAutoFit/>
          </a:bodyPr>
          <a:lstStyle/>
          <a:p>
            <a:endParaRPr lang="en-US" dirty="0"/>
          </a:p>
        </p:txBody>
      </p:sp>
      <p:sp>
        <p:nvSpPr>
          <p:cNvPr id="13" name="TextBox 12"/>
          <p:cNvSpPr txBox="1"/>
          <p:nvPr/>
        </p:nvSpPr>
        <p:spPr>
          <a:xfrm>
            <a:off x="3886200" y="5160648"/>
            <a:ext cx="2057400" cy="782952"/>
          </a:xfrm>
          <a:prstGeom prst="rect">
            <a:avLst/>
          </a:prstGeom>
          <a:noFill/>
          <a:ln w="38100">
            <a:solidFill>
              <a:schemeClr val="accent1"/>
            </a:solidFill>
          </a:ln>
        </p:spPr>
        <p:txBody>
          <a:bodyPr wrap="square" rtlCol="0">
            <a:spAutoFit/>
          </a:bodyPr>
          <a:lstStyle/>
          <a:p>
            <a:endParaRPr lang="en-US" dirty="0"/>
          </a:p>
        </p:txBody>
      </p:sp>
      <p:sp>
        <p:nvSpPr>
          <p:cNvPr id="11" name="TextBox 10"/>
          <p:cNvSpPr txBox="1"/>
          <p:nvPr/>
        </p:nvSpPr>
        <p:spPr>
          <a:xfrm>
            <a:off x="7621242" y="190500"/>
            <a:ext cx="1370358" cy="646331"/>
          </a:xfrm>
          <a:prstGeom prst="rect">
            <a:avLst/>
          </a:prstGeom>
          <a:noFill/>
          <a:ln w="38100">
            <a:solidFill>
              <a:schemeClr val="accent1"/>
            </a:solidFill>
          </a:ln>
        </p:spPr>
        <p:txBody>
          <a:bodyPr wrap="square" rtlCol="0">
            <a:spAutoFit/>
          </a:bodyPr>
          <a:lstStyle/>
          <a:p>
            <a:r>
              <a:rPr lang="en-US" dirty="0" smtClean="0"/>
              <a:t>68% Unprepared</a:t>
            </a:r>
            <a:endParaRPr lang="en-US" dirty="0"/>
          </a:p>
        </p:txBody>
      </p:sp>
      <p:sp>
        <p:nvSpPr>
          <p:cNvPr id="12" name="TextBox 11"/>
          <p:cNvSpPr txBox="1"/>
          <p:nvPr/>
        </p:nvSpPr>
        <p:spPr>
          <a:xfrm>
            <a:off x="7621242" y="3657600"/>
            <a:ext cx="1370358" cy="646331"/>
          </a:xfrm>
          <a:prstGeom prst="rect">
            <a:avLst/>
          </a:prstGeom>
          <a:noFill/>
          <a:ln w="38100">
            <a:solidFill>
              <a:schemeClr val="accent1"/>
            </a:solidFill>
          </a:ln>
        </p:spPr>
        <p:txBody>
          <a:bodyPr wrap="square" rtlCol="0">
            <a:spAutoFit/>
          </a:bodyPr>
          <a:lstStyle/>
          <a:p>
            <a:r>
              <a:rPr lang="en-US" dirty="0" smtClean="0"/>
              <a:t>57% Unprepared</a:t>
            </a:r>
            <a:endParaRPr lang="en-US" dirty="0"/>
          </a:p>
        </p:txBody>
      </p:sp>
      <p:sp>
        <p:nvSpPr>
          <p:cNvPr id="4" name="TextBox 3"/>
          <p:cNvSpPr txBox="1"/>
          <p:nvPr/>
        </p:nvSpPr>
        <p:spPr>
          <a:xfrm>
            <a:off x="1104796" y="2154529"/>
            <a:ext cx="6858621" cy="1754314"/>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smtClean="0"/>
              <a:t>Cohort Definition: Completion, Persistence and 30 Unit Completion</a:t>
            </a:r>
          </a:p>
          <a:p>
            <a:endParaRPr lang="en-US" b="1" dirty="0" smtClean="0"/>
          </a:p>
          <a:p>
            <a:r>
              <a:rPr lang="en-US" dirty="0" smtClean="0"/>
              <a:t>First </a:t>
            </a:r>
            <a:r>
              <a:rPr lang="en-US" dirty="0"/>
              <a:t>time students with intent to complete.</a:t>
            </a:r>
          </a:p>
          <a:p>
            <a:r>
              <a:rPr lang="en-US" dirty="0"/>
              <a:t>Students who took a credit course </a:t>
            </a:r>
            <a:r>
              <a:rPr lang="en-US" dirty="0" smtClean="0"/>
              <a:t>for </a:t>
            </a:r>
            <a:r>
              <a:rPr lang="en-US" dirty="0"/>
              <a:t>the first </a:t>
            </a:r>
            <a:r>
              <a:rPr lang="en-US" dirty="0" smtClean="0"/>
              <a:t>time, </a:t>
            </a:r>
            <a:r>
              <a:rPr lang="en-US" dirty="0"/>
              <a:t>who completed 6 units </a:t>
            </a:r>
            <a:r>
              <a:rPr lang="en-US" dirty="0" smtClean="0"/>
              <a:t>in their </a:t>
            </a:r>
            <a:r>
              <a:rPr lang="en-US" dirty="0"/>
              <a:t>first 3 years and attempted a Math or English course in </a:t>
            </a:r>
            <a:r>
              <a:rPr lang="en-US" dirty="0" smtClean="0"/>
              <a:t>their first </a:t>
            </a:r>
            <a:r>
              <a:rPr lang="en-US" dirty="0"/>
              <a:t>3 years.</a:t>
            </a:r>
          </a:p>
        </p:txBody>
      </p:sp>
    </p:spTree>
    <p:extLst>
      <p:ext uri="{BB962C8B-B14F-4D97-AF65-F5344CB8AC3E}">
        <p14:creationId xmlns:p14="http://schemas.microsoft.com/office/powerpoint/2010/main" val="18661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1" grpId="0" animBg="1"/>
      <p:bldP spid="1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_2012_PP_Template_pl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0" y="4615933"/>
            <a:ext cx="6400800" cy="1107996"/>
          </a:xfrm>
          <a:prstGeom prst="rect">
            <a:avLst/>
          </a:prstGeom>
          <a:noFill/>
        </p:spPr>
        <p:txBody>
          <a:bodyPr wrap="square" rtlCol="0">
            <a:spAutoFit/>
          </a:bodyPr>
          <a:lstStyle/>
          <a:p>
            <a:pPr algn="ctr"/>
            <a:r>
              <a:rPr lang="en-US" sz="6600" dirty="0" smtClean="0">
                <a:solidFill>
                  <a:schemeClr val="bg1">
                    <a:lumMod val="95000"/>
                  </a:schemeClr>
                </a:solidFill>
              </a:rPr>
              <a:t>Student Stories</a:t>
            </a:r>
            <a:endParaRPr lang="en-US" sz="6600" dirty="0">
              <a:solidFill>
                <a:schemeClr val="bg1">
                  <a:lumMod val="95000"/>
                </a:schemeClr>
              </a:solidFill>
            </a:endParaRPr>
          </a:p>
        </p:txBody>
      </p:sp>
    </p:spTree>
    <p:extLst>
      <p:ext uri="{BB962C8B-B14F-4D97-AF65-F5344CB8AC3E}">
        <p14:creationId xmlns:p14="http://schemas.microsoft.com/office/powerpoint/2010/main" val="237918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657645605"/>
              </p:ext>
            </p:extLst>
          </p:nvPr>
        </p:nvGraphicFramePr>
        <p:xfrm>
          <a:off x="228600" y="762000"/>
          <a:ext cx="8539502"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Completion – De Anza</a:t>
            </a:r>
            <a:endParaRPr lang="en-US" dirty="0"/>
          </a:p>
        </p:txBody>
      </p:sp>
      <p:sp>
        <p:nvSpPr>
          <p:cNvPr id="7" name="TextBox 6"/>
          <p:cNvSpPr txBox="1"/>
          <p:nvPr/>
        </p:nvSpPr>
        <p:spPr>
          <a:xfrm>
            <a:off x="5607908" y="27432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939680" y="21336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344338" y="1371600"/>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205223" y="327660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764467" y="17526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50" y="24384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17" name="TextBox 16"/>
          <p:cNvSpPr txBox="1"/>
          <p:nvPr/>
        </p:nvSpPr>
        <p:spPr>
          <a:xfrm>
            <a:off x="1933945" y="1461013"/>
            <a:ext cx="5562599" cy="2246757"/>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students starting first time, tracked for six years, who </a:t>
            </a:r>
            <a:r>
              <a:rPr lang="en-US" sz="2000" dirty="0" smtClean="0"/>
              <a:t>completed a degree, certificate or transfer-prepared.</a:t>
            </a:r>
            <a:endParaRPr lang="en-US" sz="2000" dirty="0"/>
          </a:p>
          <a:p>
            <a:endParaRPr lang="en-US" sz="2000" dirty="0"/>
          </a:p>
          <a:p>
            <a:r>
              <a:rPr lang="en-US" sz="2000" b="1" dirty="0"/>
              <a:t>District Metric: Each college will achieve 75% or the highest score within the peer group. </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20" name="TextBox 19"/>
          <p:cNvSpPr txBox="1"/>
          <p:nvPr/>
        </p:nvSpPr>
        <p:spPr>
          <a:xfrm>
            <a:off x="1466510" y="3707770"/>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Completion Rate by Ethnicity</a:t>
            </a:r>
          </a:p>
          <a:p>
            <a:r>
              <a:rPr lang="en-US" dirty="0" smtClean="0"/>
              <a:t>39% African American (41/105)</a:t>
            </a:r>
          </a:p>
          <a:p>
            <a:r>
              <a:rPr lang="en-US" dirty="0" smtClean="0"/>
              <a:t>50% Filipino (93/185)</a:t>
            </a:r>
          </a:p>
          <a:p>
            <a:r>
              <a:rPr lang="en-US" dirty="0" smtClean="0"/>
              <a:t>44% Latino (189/426)</a:t>
            </a:r>
            <a:endParaRPr lang="en-US" dirty="0"/>
          </a:p>
        </p:txBody>
      </p:sp>
      <p:sp>
        <p:nvSpPr>
          <p:cNvPr id="23" name="TextBox 22"/>
          <p:cNvSpPr txBox="1"/>
          <p:nvPr/>
        </p:nvSpPr>
        <p:spPr>
          <a:xfrm>
            <a:off x="3785700" y="4389050"/>
            <a:ext cx="2520071"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82% Asian (1,126/1,381)</a:t>
            </a:r>
          </a:p>
          <a:p>
            <a:r>
              <a:rPr lang="en-US" dirty="0" smtClean="0"/>
              <a:t>61% White (391/641)</a:t>
            </a:r>
            <a:endParaRPr lang="en-US" dirty="0"/>
          </a:p>
        </p:txBody>
      </p:sp>
      <p:sp>
        <p:nvSpPr>
          <p:cNvPr id="5" name="TextBox 4"/>
          <p:cNvSpPr txBox="1"/>
          <p:nvPr/>
        </p:nvSpPr>
        <p:spPr>
          <a:xfrm>
            <a:off x="5736236" y="524575"/>
            <a:ext cx="212975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 Anza Peer Group</a:t>
            </a:r>
            <a:r>
              <a:rPr lang="en-US" dirty="0" smtClean="0"/>
              <a:t>:</a:t>
            </a:r>
          </a:p>
          <a:p>
            <a:r>
              <a:rPr lang="en-US" dirty="0" smtClean="0"/>
              <a:t>San Diego Mesa</a:t>
            </a:r>
          </a:p>
          <a:p>
            <a:r>
              <a:rPr lang="en-US" dirty="0" smtClean="0"/>
              <a:t>Las Positas</a:t>
            </a:r>
          </a:p>
          <a:p>
            <a:r>
              <a:rPr lang="en-US" dirty="0" smtClean="0"/>
              <a:t>Orange Coast</a:t>
            </a:r>
          </a:p>
          <a:p>
            <a:r>
              <a:rPr lang="en-US" dirty="0" smtClean="0"/>
              <a:t>Ohlone</a:t>
            </a:r>
          </a:p>
          <a:p>
            <a:r>
              <a:rPr lang="en-US" dirty="0" smtClean="0"/>
              <a:t>Diablo Valley</a:t>
            </a:r>
          </a:p>
          <a:p>
            <a:r>
              <a:rPr lang="en-US" dirty="0" smtClean="0"/>
              <a:t>Santa Barbara City</a:t>
            </a:r>
          </a:p>
          <a:p>
            <a:r>
              <a:rPr lang="en-US" dirty="0" smtClean="0"/>
              <a:t>L.A. Pierce</a:t>
            </a:r>
          </a:p>
          <a:p>
            <a:r>
              <a:rPr lang="en-US" dirty="0" smtClean="0"/>
              <a:t>Moorpark</a:t>
            </a:r>
          </a:p>
          <a:p>
            <a:r>
              <a:rPr lang="en-US" dirty="0" smtClean="0"/>
              <a:t>Cuesta</a:t>
            </a:r>
          </a:p>
          <a:p>
            <a:r>
              <a:rPr lang="en-US" dirty="0" smtClean="0"/>
              <a:t>Golden West</a:t>
            </a:r>
          </a:p>
          <a:p>
            <a:r>
              <a:rPr lang="en-US" dirty="0" smtClean="0"/>
              <a:t>Pasadena City</a:t>
            </a:r>
          </a:p>
          <a:p>
            <a:r>
              <a:rPr lang="en-US" dirty="0" smtClean="0"/>
              <a:t>Palomar</a:t>
            </a:r>
          </a:p>
          <a:p>
            <a:r>
              <a:rPr lang="en-US" dirty="0" smtClean="0"/>
              <a:t>Mira Costa</a:t>
            </a:r>
          </a:p>
          <a:p>
            <a:r>
              <a:rPr lang="en-US" dirty="0" smtClean="0"/>
              <a:t>Fullerton</a:t>
            </a:r>
          </a:p>
          <a:p>
            <a:r>
              <a:rPr lang="en-US" dirty="0" smtClean="0"/>
              <a:t>Folsom Lake</a:t>
            </a:r>
          </a:p>
          <a:p>
            <a:r>
              <a:rPr lang="en-US" dirty="0" smtClean="0"/>
              <a:t>Skyline</a:t>
            </a:r>
          </a:p>
          <a:p>
            <a:r>
              <a:rPr lang="en-US" dirty="0" smtClean="0"/>
              <a:t>Glendale</a:t>
            </a:r>
          </a:p>
          <a:p>
            <a:r>
              <a:rPr lang="en-US" dirty="0" smtClean="0"/>
              <a:t>Cypress </a:t>
            </a:r>
          </a:p>
          <a:p>
            <a:r>
              <a:rPr lang="en-US" dirty="0" smtClean="0"/>
              <a:t>Sierra</a:t>
            </a:r>
            <a:endParaRPr lang="en-US" dirty="0"/>
          </a:p>
          <a:p>
            <a:endParaRPr lang="en-US" dirty="0"/>
          </a:p>
        </p:txBody>
      </p:sp>
      <p:grpSp>
        <p:nvGrpSpPr>
          <p:cNvPr id="28" name="Group 27"/>
          <p:cNvGrpSpPr/>
          <p:nvPr/>
        </p:nvGrpSpPr>
        <p:grpSpPr>
          <a:xfrm>
            <a:off x="8111087" y="2412430"/>
            <a:ext cx="657016" cy="1981200"/>
            <a:chOff x="8122566" y="2971800"/>
            <a:chExt cx="657016" cy="1981200"/>
          </a:xfrm>
        </p:grpSpPr>
        <p:grpSp>
          <p:nvGrpSpPr>
            <p:cNvPr id="29" name="Group 28"/>
            <p:cNvGrpSpPr/>
            <p:nvPr/>
          </p:nvGrpSpPr>
          <p:grpSpPr>
            <a:xfrm>
              <a:off x="8122566" y="3092540"/>
              <a:ext cx="657016" cy="1860460"/>
              <a:chOff x="8182184" y="1949540"/>
              <a:chExt cx="657016" cy="1860460"/>
            </a:xfrm>
          </p:grpSpPr>
          <p:sp>
            <p:nvSpPr>
              <p:cNvPr id="31" name="Up Arrow 30"/>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66.9%</a:t>
                </a:r>
              </a:p>
            </p:txBody>
          </p:sp>
        </p:grpSp>
        <p:cxnSp>
          <p:nvCxnSpPr>
            <p:cNvPr id="30" name="Straight Connector 2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6" name="5-Point Star 5"/>
          <p:cNvSpPr/>
          <p:nvPr/>
        </p:nvSpPr>
        <p:spPr>
          <a:xfrm>
            <a:off x="7970916" y="133387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3919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23" dur="500"/>
                                        <p:tgtEl>
                                          <p:spTgt spid="3">
                                            <p:graphicEl>
                                              <a:chart seriesIdx="0"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32" dur="500"/>
                                        <p:tgtEl>
                                          <p:spTgt spid="3">
                                            <p:graphicEl>
                                              <a:chart seriesIdx="1"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1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41" dur="500"/>
                                        <p:tgtEl>
                                          <p:spTgt spid="3">
                                            <p:graphicEl>
                                              <a:chart seriesIdx="2" categoryIdx="-4" bldStep="series"/>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50" dur="500"/>
                                        <p:tgtEl>
                                          <p:spTgt spid="3">
                                            <p:graphicEl>
                                              <a:chart seriesIdx="3" categoryIdx="-4" bldStep="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59" dur="500"/>
                                        <p:tgtEl>
                                          <p:spTgt spid="3">
                                            <p:graphicEl>
                                              <a:chart seriesIdx="4" categoryIdx="-4" bldStep="series"/>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68" dur="500"/>
                                        <p:tgtEl>
                                          <p:spTgt spid="3">
                                            <p:graphicEl>
                                              <a:chart seriesIdx="5" categoryIdx="-4" bldStep="series"/>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7" grpId="0" uiExpand="1"/>
      <p:bldP spid="8" grpId="0" uiExpand="1"/>
      <p:bldP spid="11" grpId="0" uiExpand="1"/>
      <p:bldP spid="12" grpId="0" uiExpand="1"/>
      <p:bldP spid="14" grpId="0" uiExpand="1"/>
      <p:bldP spid="16" grpId="0"/>
      <p:bldP spid="17" grpId="0" build="allAtOnce" animBg="1"/>
      <p:bldP spid="20" grpId="0" animBg="1"/>
      <p:bldP spid="2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450844348"/>
              </p:ext>
            </p:extLst>
          </p:nvPr>
        </p:nvGraphicFramePr>
        <p:xfrm>
          <a:off x="228600" y="762000"/>
          <a:ext cx="8539502"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Completion – Foothill</a:t>
            </a:r>
            <a:endParaRPr lang="en-US" dirty="0"/>
          </a:p>
        </p:txBody>
      </p:sp>
      <p:sp>
        <p:nvSpPr>
          <p:cNvPr id="7" name="TextBox 6"/>
          <p:cNvSpPr txBox="1"/>
          <p:nvPr/>
        </p:nvSpPr>
        <p:spPr>
          <a:xfrm>
            <a:off x="6096000" y="30480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752602" y="2252258"/>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344338" y="1414045"/>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5119623" y="33952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972264" y="19050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5432710" y="26670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grpSp>
        <p:nvGrpSpPr>
          <p:cNvPr id="28" name="Group 27"/>
          <p:cNvGrpSpPr/>
          <p:nvPr/>
        </p:nvGrpSpPr>
        <p:grpSpPr>
          <a:xfrm>
            <a:off x="8219511" y="2509561"/>
            <a:ext cx="657016" cy="1981200"/>
            <a:chOff x="8122566" y="2971800"/>
            <a:chExt cx="657016" cy="1981200"/>
          </a:xfrm>
        </p:grpSpPr>
        <p:grpSp>
          <p:nvGrpSpPr>
            <p:cNvPr id="29" name="Group 28"/>
            <p:cNvGrpSpPr/>
            <p:nvPr/>
          </p:nvGrpSpPr>
          <p:grpSpPr>
            <a:xfrm>
              <a:off x="8122566" y="3092540"/>
              <a:ext cx="657016" cy="1860460"/>
              <a:chOff x="8182184" y="1949540"/>
              <a:chExt cx="657016" cy="1860460"/>
            </a:xfrm>
          </p:grpSpPr>
          <p:sp>
            <p:nvSpPr>
              <p:cNvPr id="31" name="Up Arrow 30"/>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64.3%</a:t>
                </a:r>
              </a:p>
            </p:txBody>
          </p:sp>
        </p:grpSp>
        <p:cxnSp>
          <p:nvCxnSpPr>
            <p:cNvPr id="30" name="Straight Connector 2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219201" y="3659057"/>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Completion Rate by Ethnicity</a:t>
            </a:r>
          </a:p>
          <a:p>
            <a:r>
              <a:rPr lang="en-US" dirty="0" smtClean="0"/>
              <a:t>40% African American (21/52)</a:t>
            </a:r>
          </a:p>
          <a:p>
            <a:r>
              <a:rPr lang="en-US" dirty="0" smtClean="0"/>
              <a:t>62% Filipino (16/26)</a:t>
            </a:r>
          </a:p>
          <a:p>
            <a:r>
              <a:rPr lang="en-US" dirty="0" smtClean="0"/>
              <a:t>38% Latino (56/149)</a:t>
            </a:r>
            <a:endParaRPr lang="en-US" dirty="0"/>
          </a:p>
        </p:txBody>
      </p:sp>
      <p:sp>
        <p:nvSpPr>
          <p:cNvPr id="22" name="TextBox 21"/>
          <p:cNvSpPr txBox="1"/>
          <p:nvPr/>
        </p:nvSpPr>
        <p:spPr>
          <a:xfrm>
            <a:off x="3257298" y="4375088"/>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85% Asian (224/263)</a:t>
            </a:r>
          </a:p>
          <a:p>
            <a:r>
              <a:rPr lang="en-US" dirty="0" smtClean="0"/>
              <a:t>66% White (262/399)</a:t>
            </a:r>
            <a:endParaRPr lang="en-US" dirty="0"/>
          </a:p>
        </p:txBody>
      </p:sp>
      <p:sp>
        <p:nvSpPr>
          <p:cNvPr id="18" name="TextBox 17"/>
          <p:cNvSpPr txBox="1"/>
          <p:nvPr/>
        </p:nvSpPr>
        <p:spPr>
          <a:xfrm>
            <a:off x="5432710" y="1374338"/>
            <a:ext cx="2215912"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Foothill Peer Group:</a:t>
            </a:r>
          </a:p>
          <a:p>
            <a:r>
              <a:rPr lang="en-US" dirty="0" smtClean="0"/>
              <a:t>San Francisco City</a:t>
            </a:r>
          </a:p>
          <a:p>
            <a:r>
              <a:rPr lang="en-US" dirty="0" smtClean="0"/>
              <a:t>Irvine Valley</a:t>
            </a:r>
          </a:p>
          <a:p>
            <a:r>
              <a:rPr lang="en-US" dirty="0" smtClean="0"/>
              <a:t>Saddleback</a:t>
            </a:r>
          </a:p>
          <a:p>
            <a:r>
              <a:rPr lang="en-US" dirty="0" smtClean="0"/>
              <a:t>Marin</a:t>
            </a:r>
          </a:p>
          <a:p>
            <a:r>
              <a:rPr lang="en-US" dirty="0" smtClean="0"/>
              <a:t>San Diego Miramar</a:t>
            </a:r>
          </a:p>
          <a:p>
            <a:r>
              <a:rPr lang="en-US" dirty="0" smtClean="0"/>
              <a:t>West Valley</a:t>
            </a:r>
          </a:p>
          <a:p>
            <a:r>
              <a:rPr lang="en-US" dirty="0" smtClean="0"/>
              <a:t>San Mateo</a:t>
            </a:r>
          </a:p>
          <a:p>
            <a:r>
              <a:rPr lang="en-US" dirty="0"/>
              <a:t>Cañada</a:t>
            </a:r>
          </a:p>
        </p:txBody>
      </p:sp>
      <p:sp>
        <p:nvSpPr>
          <p:cNvPr id="27" name="5-Point Star 26"/>
          <p:cNvSpPr/>
          <p:nvPr/>
        </p:nvSpPr>
        <p:spPr>
          <a:xfrm>
            <a:off x="8060794" y="1530828"/>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8284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5" dur="500"/>
                                        <p:tgtEl>
                                          <p:spTgt spid="3">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4" dur="500"/>
                                        <p:tgtEl>
                                          <p:spTgt spid="3">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1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33" dur="500"/>
                                        <p:tgtEl>
                                          <p:spTgt spid="3">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42" dur="500"/>
                                        <p:tgtEl>
                                          <p:spTgt spid="3">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51" dur="500"/>
                                        <p:tgtEl>
                                          <p:spTgt spid="3">
                                            <p:graphicEl>
                                              <a:chart seriesIdx="4"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60" dur="500"/>
                                        <p:tgtEl>
                                          <p:spTgt spid="3">
                                            <p:graphicEl>
                                              <a:chart seriesIdx="5" categoryIdx="-4" bldStep="series"/>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7" grpId="0"/>
      <p:bldP spid="8" grpId="0"/>
      <p:bldP spid="11" grpId="0"/>
      <p:bldP spid="12" grpId="0"/>
      <p:bldP spid="14" grpId="0"/>
      <p:bldP spid="16" grpId="0"/>
      <p:bldP spid="20" grpId="0" animBg="1"/>
      <p:bldP spid="22" grpId="0" animBg="1"/>
      <p:bldP spid="18"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47801" y="6248401"/>
            <a:ext cx="6165646" cy="584775"/>
          </a:xfrm>
          <a:prstGeom prst="rect">
            <a:avLst/>
          </a:prstGeom>
          <a:noFill/>
        </p:spPr>
        <p:txBody>
          <a:bodyPr wrap="square" lIns="91429" tIns="45714" rIns="91429" bIns="45714" rtlCol="0">
            <a:spAutoFit/>
          </a:bodyPr>
          <a:lstStyle/>
          <a:p>
            <a:pPr algn="ctr"/>
            <a:r>
              <a:rPr lang="en-US" sz="1600" b="1" dirty="0">
                <a:latin typeface="Arial Black" pitchFamily="34" charset="0"/>
                <a:cs typeface="Arial" pitchFamily="34" charset="0"/>
              </a:rPr>
              <a:t>2014 Report Year </a:t>
            </a:r>
          </a:p>
          <a:p>
            <a:pPr algn="ctr"/>
            <a:r>
              <a:rPr lang="en-US" sz="1600" b="1" dirty="0">
                <a:latin typeface="Arial Black" pitchFamily="34" charset="0"/>
                <a:cs typeface="Arial" pitchFamily="34" charset="0"/>
              </a:rPr>
              <a:t>+/- between </a:t>
            </a:r>
            <a:r>
              <a:rPr lang="en-US" sz="1600" b="1" dirty="0" smtClean="0">
                <a:latin typeface="Arial Black" pitchFamily="34" charset="0"/>
                <a:cs typeface="Arial" pitchFamily="34" charset="0"/>
              </a:rPr>
              <a:t>2003-04 </a:t>
            </a:r>
            <a:r>
              <a:rPr lang="en-US" sz="1600" b="1" dirty="0">
                <a:latin typeface="Arial Black" pitchFamily="34" charset="0"/>
                <a:cs typeface="Arial" pitchFamily="34" charset="0"/>
              </a:rPr>
              <a:t>to </a:t>
            </a:r>
            <a:r>
              <a:rPr lang="en-US" sz="1600" b="1" dirty="0" smtClean="0">
                <a:latin typeface="Arial Black" pitchFamily="34" charset="0"/>
                <a:cs typeface="Arial" pitchFamily="34" charset="0"/>
              </a:rPr>
              <a:t>2007-08 cohorts</a:t>
            </a:r>
            <a:endParaRPr lang="en-US" sz="1600" b="1" dirty="0">
              <a:latin typeface="Arial Black" pitchFamily="34" charset="0"/>
              <a:cs typeface="Arial" pitchFamily="34" charset="0"/>
            </a:endParaRPr>
          </a:p>
        </p:txBody>
      </p:sp>
      <p:grpSp>
        <p:nvGrpSpPr>
          <p:cNvPr id="18" name="Group 17"/>
          <p:cNvGrpSpPr/>
          <p:nvPr/>
        </p:nvGrpSpPr>
        <p:grpSpPr>
          <a:xfrm>
            <a:off x="776643" y="-36476"/>
            <a:ext cx="7580532" cy="1560475"/>
            <a:chOff x="776643" y="-36477"/>
            <a:chExt cx="7580532" cy="1560475"/>
          </a:xfrm>
        </p:grpSpPr>
        <p:sp>
          <p:nvSpPr>
            <p:cNvPr id="26" name="TextBox 25"/>
            <p:cNvSpPr txBox="1"/>
            <p:nvPr/>
          </p:nvSpPr>
          <p:spPr>
            <a:xfrm rot="16200000">
              <a:off x="280386" y="497922"/>
              <a:ext cx="1331068"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Overall</a:t>
              </a:r>
            </a:p>
          </p:txBody>
        </p:sp>
        <p:sp>
          <p:nvSpPr>
            <p:cNvPr id="58" name="TextBox 57"/>
            <p:cNvSpPr txBox="1"/>
            <p:nvPr/>
          </p:nvSpPr>
          <p:spPr>
            <a:xfrm rot="16200000">
              <a:off x="3396690" y="479256"/>
              <a:ext cx="1293733"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Prepared</a:t>
              </a:r>
            </a:p>
          </p:txBody>
        </p:sp>
        <p:sp>
          <p:nvSpPr>
            <p:cNvPr id="59" name="TextBox 58"/>
            <p:cNvSpPr txBox="1"/>
            <p:nvPr/>
          </p:nvSpPr>
          <p:spPr>
            <a:xfrm rot="16200000">
              <a:off x="1727691" y="294584"/>
              <a:ext cx="1420166" cy="830997"/>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a:t>Peer </a:t>
              </a:r>
              <a:r>
                <a:rPr lang="en-US" dirty="0" smtClean="0"/>
                <a:t>Group High</a:t>
              </a:r>
              <a:endParaRPr lang="en-US" dirty="0"/>
            </a:p>
          </p:txBody>
        </p:sp>
        <p:sp>
          <p:nvSpPr>
            <p:cNvPr id="60" name="TextBox 59"/>
            <p:cNvSpPr txBox="1"/>
            <p:nvPr/>
          </p:nvSpPr>
          <p:spPr>
            <a:xfrm rot="16200000">
              <a:off x="4817477" y="592721"/>
              <a:ext cx="1524001" cy="338554"/>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a:t>Unprepared</a:t>
              </a:r>
            </a:p>
          </p:txBody>
        </p:sp>
        <p:sp>
          <p:nvSpPr>
            <p:cNvPr id="61" name="TextBox 60"/>
            <p:cNvSpPr txBox="1"/>
            <p:nvPr/>
          </p:nvSpPr>
          <p:spPr>
            <a:xfrm rot="16200000">
              <a:off x="7322650" y="413273"/>
              <a:ext cx="1484276" cy="584775"/>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smtClean="0"/>
                <a:t>Not </a:t>
              </a:r>
              <a:endParaRPr lang="en-US" dirty="0"/>
            </a:p>
            <a:p>
              <a:r>
                <a:rPr lang="en-US" dirty="0"/>
                <a:t>Targeted</a:t>
              </a:r>
            </a:p>
          </p:txBody>
        </p:sp>
        <p:sp>
          <p:nvSpPr>
            <p:cNvPr id="62" name="TextBox 61"/>
            <p:cNvSpPr txBox="1"/>
            <p:nvPr/>
          </p:nvSpPr>
          <p:spPr>
            <a:xfrm rot="16200000">
              <a:off x="5936195" y="542471"/>
              <a:ext cx="1420164"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Targeted</a:t>
              </a:r>
            </a:p>
          </p:txBody>
        </p:sp>
      </p:grpSp>
      <p:grpSp>
        <p:nvGrpSpPr>
          <p:cNvPr id="49" name="Group 48"/>
          <p:cNvGrpSpPr/>
          <p:nvPr/>
        </p:nvGrpSpPr>
        <p:grpSpPr>
          <a:xfrm>
            <a:off x="13774" y="1332734"/>
            <a:ext cx="9122073" cy="2224779"/>
            <a:chOff x="13774" y="1332734"/>
            <a:chExt cx="9122073" cy="2224779"/>
          </a:xfrm>
        </p:grpSpPr>
        <p:grpSp>
          <p:nvGrpSpPr>
            <p:cNvPr id="31" name="Group 30"/>
            <p:cNvGrpSpPr/>
            <p:nvPr/>
          </p:nvGrpSpPr>
          <p:grpSpPr>
            <a:xfrm>
              <a:off x="85624" y="1332734"/>
              <a:ext cx="9050223" cy="2020065"/>
              <a:chOff x="85624" y="1332734"/>
              <a:chExt cx="9050223" cy="2020065"/>
            </a:xfrm>
          </p:grpSpPr>
          <p:grpSp>
            <p:nvGrpSpPr>
              <p:cNvPr id="11" name="Group 10"/>
              <p:cNvGrpSpPr/>
              <p:nvPr/>
            </p:nvGrpSpPr>
            <p:grpSpPr>
              <a:xfrm>
                <a:off x="85624" y="1332734"/>
                <a:ext cx="8979743" cy="2020065"/>
                <a:chOff x="85624" y="1332734"/>
                <a:chExt cx="8979743" cy="2020065"/>
              </a:xfrm>
            </p:grpSpPr>
            <p:sp>
              <p:nvSpPr>
                <p:cNvPr id="67" name="Content Placeholder 3"/>
                <p:cNvSpPr txBox="1">
                  <a:spLocks/>
                </p:cNvSpPr>
                <p:nvPr/>
              </p:nvSpPr>
              <p:spPr>
                <a:xfrm>
                  <a:off x="7239000" y="1504797"/>
                  <a:ext cx="1826367" cy="17293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74%</a:t>
                  </a:r>
                  <a:endParaRPr lang="en-US" sz="2400" dirty="0">
                    <a:latin typeface="Arial" pitchFamily="34" charset="0"/>
                    <a:cs typeface="Arial" pitchFamily="34" charset="0"/>
                  </a:endParaRPr>
                </a:p>
              </p:txBody>
            </p:sp>
            <p:sp>
              <p:nvSpPr>
                <p:cNvPr id="10" name="Content Placeholder 3"/>
                <p:cNvSpPr txBox="1">
                  <a:spLocks/>
                </p:cNvSpPr>
                <p:nvPr/>
              </p:nvSpPr>
              <p:spPr>
                <a:xfrm>
                  <a:off x="1565936" y="1538255"/>
                  <a:ext cx="1707986" cy="16708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67%</a:t>
                  </a:r>
                </a:p>
              </p:txBody>
            </p:sp>
            <p:grpSp>
              <p:nvGrpSpPr>
                <p:cNvPr id="50" name="Group 49"/>
                <p:cNvGrpSpPr/>
                <p:nvPr/>
              </p:nvGrpSpPr>
              <p:grpSpPr>
                <a:xfrm>
                  <a:off x="85624" y="1585618"/>
                  <a:ext cx="1887424" cy="1767181"/>
                  <a:chOff x="4953000" y="2514600"/>
                  <a:chExt cx="1921945" cy="1980738"/>
                </a:xfrm>
              </p:grpSpPr>
              <p:sp>
                <p:nvSpPr>
                  <p:cNvPr id="5" name="Content Placeholder 3"/>
                  <p:cNvSpPr txBox="1">
                    <a:spLocks/>
                  </p:cNvSpPr>
                  <p:nvPr/>
                </p:nvSpPr>
                <p:spPr>
                  <a:xfrm>
                    <a:off x="4953000" y="2514600"/>
                    <a:ext cx="1752600" cy="1828800"/>
                  </a:xfrm>
                  <a:prstGeom prst="ellipse">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67%</a:t>
                    </a:r>
                  </a:p>
                </p:txBody>
              </p:sp>
              <p:sp>
                <p:nvSpPr>
                  <p:cNvPr id="28" name="TextBox 27"/>
                  <p:cNvSpPr txBox="1"/>
                  <p:nvPr/>
                </p:nvSpPr>
                <p:spPr>
                  <a:xfrm>
                    <a:off x="6262498" y="4115871"/>
                    <a:ext cx="612447" cy="379467"/>
                  </a:xfrm>
                  <a:prstGeom prst="rect">
                    <a:avLst/>
                  </a:prstGeom>
                  <a:noFill/>
                </p:spPr>
                <p:txBody>
                  <a:bodyPr wrap="none" rtlCol="0">
                    <a:spAutoFit/>
                  </a:bodyPr>
                  <a:lstStyle/>
                  <a:p>
                    <a:r>
                      <a:rPr lang="en-US" sz="1600" dirty="0">
                        <a:latin typeface="Arial" pitchFamily="34" charset="0"/>
                        <a:cs typeface="Arial" pitchFamily="34" charset="0"/>
                      </a:rPr>
                      <a:t>+4%</a:t>
                    </a:r>
                  </a:p>
                </p:txBody>
              </p:sp>
            </p:grpSp>
            <p:grpSp>
              <p:nvGrpSpPr>
                <p:cNvPr id="45" name="Group 44"/>
                <p:cNvGrpSpPr/>
                <p:nvPr/>
              </p:nvGrpSpPr>
              <p:grpSpPr>
                <a:xfrm>
                  <a:off x="3023728" y="1332734"/>
                  <a:ext cx="2234072" cy="1923710"/>
                  <a:chOff x="6950412" y="346944"/>
                  <a:chExt cx="2767210" cy="2156612"/>
                </a:xfrm>
                <a:solidFill>
                  <a:schemeClr val="accent4"/>
                </a:solidFill>
              </p:grpSpPr>
              <p:sp>
                <p:nvSpPr>
                  <p:cNvPr id="12" name="Content Placeholder 3"/>
                  <p:cNvSpPr txBox="1">
                    <a:spLocks/>
                  </p:cNvSpPr>
                  <p:nvPr/>
                </p:nvSpPr>
                <p:spPr>
                  <a:xfrm>
                    <a:off x="6950412" y="346944"/>
                    <a:ext cx="2580094" cy="2156612"/>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84%</a:t>
                    </a:r>
                  </a:p>
                </p:txBody>
              </p:sp>
              <p:sp>
                <p:nvSpPr>
                  <p:cNvPr id="29" name="TextBox 28"/>
                  <p:cNvSpPr txBox="1"/>
                  <p:nvPr/>
                </p:nvSpPr>
                <p:spPr>
                  <a:xfrm>
                    <a:off x="8972646" y="2099025"/>
                    <a:ext cx="744976" cy="379542"/>
                  </a:xfrm>
                  <a:prstGeom prst="rect">
                    <a:avLst/>
                  </a:prstGeom>
                  <a:noFill/>
                  <a:ln>
                    <a:noFill/>
                  </a:ln>
                </p:spPr>
                <p:txBody>
                  <a:bodyPr wrap="none" rtlCol="0">
                    <a:spAutoFit/>
                  </a:bodyPr>
                  <a:lstStyle/>
                  <a:p>
                    <a:r>
                      <a:rPr lang="en-US" sz="1600" dirty="0" smtClean="0">
                        <a:latin typeface="Arial" pitchFamily="34" charset="0"/>
                        <a:cs typeface="Arial" pitchFamily="34" charset="0"/>
                      </a:rPr>
                      <a:t>+6%</a:t>
                    </a:r>
                    <a:endParaRPr lang="en-US" sz="1600" dirty="0">
                      <a:latin typeface="Arial" pitchFamily="34" charset="0"/>
                      <a:cs typeface="Arial" pitchFamily="34" charset="0"/>
                    </a:endParaRPr>
                  </a:p>
                </p:txBody>
              </p:sp>
            </p:grpSp>
            <p:grpSp>
              <p:nvGrpSpPr>
                <p:cNvPr id="46" name="Group 45"/>
                <p:cNvGrpSpPr/>
                <p:nvPr/>
              </p:nvGrpSpPr>
              <p:grpSpPr>
                <a:xfrm>
                  <a:off x="4738876" y="1765937"/>
                  <a:ext cx="1542303" cy="1434462"/>
                  <a:chOff x="7391400" y="2739785"/>
                  <a:chExt cx="1701122" cy="1519609"/>
                </a:xfrm>
                <a:solidFill>
                  <a:schemeClr val="accent3"/>
                </a:solidFill>
              </p:grpSpPr>
              <p:sp>
                <p:nvSpPr>
                  <p:cNvPr id="14" name="Content Placeholder 3"/>
                  <p:cNvSpPr txBox="1">
                    <a:spLocks/>
                  </p:cNvSpPr>
                  <p:nvPr/>
                </p:nvSpPr>
                <p:spPr>
                  <a:xfrm>
                    <a:off x="7391400" y="2739785"/>
                    <a:ext cx="1484711" cy="1373262"/>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59%</a:t>
                    </a:r>
                  </a:p>
                </p:txBody>
              </p:sp>
              <p:sp>
                <p:nvSpPr>
                  <p:cNvPr id="37" name="TextBox 36"/>
                  <p:cNvSpPr txBox="1"/>
                  <p:nvPr/>
                </p:nvSpPr>
                <p:spPr>
                  <a:xfrm>
                    <a:off x="8429141" y="3900744"/>
                    <a:ext cx="663381" cy="358650"/>
                  </a:xfrm>
                  <a:prstGeom prst="rect">
                    <a:avLst/>
                  </a:prstGeom>
                  <a:noFill/>
                  <a:ln>
                    <a:noFill/>
                  </a:ln>
                </p:spPr>
                <p:txBody>
                  <a:bodyPr wrap="none" rtlCol="0">
                    <a:spAutoFit/>
                  </a:bodyPr>
                  <a:lstStyle/>
                  <a:p>
                    <a:r>
                      <a:rPr lang="en-US" sz="1600" dirty="0">
                        <a:latin typeface="Arial" pitchFamily="34" charset="0"/>
                        <a:cs typeface="Arial" pitchFamily="34" charset="0"/>
                      </a:rPr>
                      <a:t>+3%</a:t>
                    </a:r>
                  </a:p>
                </p:txBody>
              </p:sp>
            </p:grpSp>
            <p:grpSp>
              <p:nvGrpSpPr>
                <p:cNvPr id="47" name="Group 46"/>
                <p:cNvGrpSpPr/>
                <p:nvPr/>
              </p:nvGrpSpPr>
              <p:grpSpPr>
                <a:xfrm>
                  <a:off x="6096000" y="1905002"/>
                  <a:ext cx="1371600" cy="1252954"/>
                  <a:chOff x="4354452" y="5512059"/>
                  <a:chExt cx="1371600" cy="1149281"/>
                </a:xfrm>
                <a:solidFill>
                  <a:schemeClr val="tx2"/>
                </a:solidFill>
              </p:grpSpPr>
              <p:sp>
                <p:nvSpPr>
                  <p:cNvPr id="13" name="Content Placeholder 3"/>
                  <p:cNvSpPr txBox="1">
                    <a:spLocks/>
                  </p:cNvSpPr>
                  <p:nvPr/>
                </p:nvSpPr>
                <p:spPr>
                  <a:xfrm>
                    <a:off x="4354452" y="5512059"/>
                    <a:ext cx="1152570" cy="1017464"/>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45%</a:t>
                    </a:r>
                    <a:endParaRPr lang="en-US" sz="2400" dirty="0">
                      <a:latin typeface="Arial" pitchFamily="34" charset="0"/>
                      <a:cs typeface="Arial" pitchFamily="34" charset="0"/>
                    </a:endParaRPr>
                  </a:p>
                </p:txBody>
              </p:sp>
              <p:sp>
                <p:nvSpPr>
                  <p:cNvPr id="32" name="TextBox 31"/>
                  <p:cNvSpPr txBox="1"/>
                  <p:nvPr/>
                </p:nvSpPr>
                <p:spPr>
                  <a:xfrm>
                    <a:off x="5175901" y="6350799"/>
                    <a:ext cx="550151" cy="310541"/>
                  </a:xfrm>
                  <a:prstGeom prst="rect">
                    <a:avLst/>
                  </a:prstGeom>
                  <a:noFill/>
                  <a:ln>
                    <a:noFill/>
                  </a:ln>
                </p:spPr>
                <p:txBody>
                  <a:bodyPr wrap="none" rtlCol="0">
                    <a:spAutoFit/>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p:txBody>
              </p:sp>
            </p:grpSp>
          </p:grpSp>
          <p:sp>
            <p:nvSpPr>
              <p:cNvPr id="39" name="TextBox 38"/>
              <p:cNvSpPr txBox="1"/>
              <p:nvPr/>
            </p:nvSpPr>
            <p:spPr>
              <a:xfrm>
                <a:off x="8534400" y="2987775"/>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+5%</a:t>
                </a:r>
                <a:endParaRPr lang="en-US" sz="1600" dirty="0">
                  <a:latin typeface="Arial" pitchFamily="34" charset="0"/>
                  <a:cs typeface="Arial" pitchFamily="34" charset="0"/>
                </a:endParaRPr>
              </a:p>
            </p:txBody>
          </p:sp>
        </p:grpSp>
        <p:sp>
          <p:nvSpPr>
            <p:cNvPr id="64" name="TextBox 63"/>
            <p:cNvSpPr txBox="1"/>
            <p:nvPr/>
          </p:nvSpPr>
          <p:spPr>
            <a:xfrm>
              <a:off x="13774" y="3218959"/>
              <a:ext cx="443426" cy="338554"/>
            </a:xfrm>
            <a:prstGeom prst="rect">
              <a:avLst/>
            </a:prstGeom>
            <a:solidFill>
              <a:schemeClr val="tx1"/>
            </a:solidFill>
          </p:spPr>
          <p:txBody>
            <a:bodyPr wrap="square" rtlCol="0">
              <a:spAutoFit/>
            </a:bodyPr>
            <a:lstStyle/>
            <a:p>
              <a:r>
                <a:rPr lang="en-US" sz="1600" dirty="0">
                  <a:solidFill>
                    <a:schemeClr val="bg1"/>
                  </a:solidFill>
                </a:rPr>
                <a:t>DA</a:t>
              </a:r>
            </a:p>
          </p:txBody>
        </p:sp>
      </p:grpSp>
      <p:grpSp>
        <p:nvGrpSpPr>
          <p:cNvPr id="17" name="Group 16"/>
          <p:cNvGrpSpPr/>
          <p:nvPr/>
        </p:nvGrpSpPr>
        <p:grpSpPr>
          <a:xfrm>
            <a:off x="4003645" y="3208578"/>
            <a:ext cx="1796306" cy="1287223"/>
            <a:chOff x="4003645" y="3056177"/>
            <a:chExt cx="1796306" cy="1287223"/>
          </a:xfrm>
        </p:grpSpPr>
        <p:grpSp>
          <p:nvGrpSpPr>
            <p:cNvPr id="40" name="Group 39"/>
            <p:cNvGrpSpPr/>
            <p:nvPr/>
          </p:nvGrpSpPr>
          <p:grpSpPr>
            <a:xfrm>
              <a:off x="4003645" y="3056177"/>
              <a:ext cx="1642018" cy="1287223"/>
              <a:chOff x="4139188" y="4122977"/>
              <a:chExt cx="1642018" cy="1287223"/>
            </a:xfrm>
            <a:solidFill>
              <a:schemeClr val="tx2">
                <a:lumMod val="40000"/>
                <a:lumOff val="60000"/>
              </a:schemeClr>
            </a:solidFill>
          </p:grpSpPr>
          <p:sp>
            <p:nvSpPr>
              <p:cNvPr id="7" name="Content Placeholder 3"/>
              <p:cNvSpPr txBox="1">
                <a:spLocks/>
              </p:cNvSpPr>
              <p:nvPr/>
            </p:nvSpPr>
            <p:spPr>
              <a:xfrm>
                <a:off x="4139188" y="4122977"/>
                <a:ext cx="1371600" cy="1287223"/>
              </a:xfrm>
              <a:prstGeom prst="ellipse">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48%</a:t>
                </a:r>
              </a:p>
            </p:txBody>
          </p:sp>
          <p:sp>
            <p:nvSpPr>
              <p:cNvPr id="35" name="TextBox 34"/>
              <p:cNvSpPr txBox="1"/>
              <p:nvPr/>
            </p:nvSpPr>
            <p:spPr>
              <a:xfrm>
                <a:off x="5242276" y="4966670"/>
                <a:ext cx="538930" cy="338554"/>
              </a:xfrm>
              <a:prstGeom prst="rect">
                <a:avLst/>
              </a:prstGeom>
              <a:noFill/>
              <a:ln>
                <a:noFill/>
              </a:ln>
            </p:spPr>
            <p:txBody>
              <a:bodyPr wrap="none" rtlCol="0">
                <a:spAutoFit/>
              </a:bodyPr>
              <a:lstStyle/>
              <a:p>
                <a:r>
                  <a:rPr lang="en-US" sz="1600" dirty="0"/>
                  <a:t>+1%</a:t>
                </a:r>
              </a:p>
            </p:txBody>
          </p:sp>
        </p:grpSp>
        <p:sp>
          <p:nvSpPr>
            <p:cNvPr id="70" name="TextBox 69"/>
            <p:cNvSpPr txBox="1"/>
            <p:nvPr/>
          </p:nvSpPr>
          <p:spPr>
            <a:xfrm>
              <a:off x="5334000" y="3242846"/>
              <a:ext cx="465951" cy="338554"/>
            </a:xfrm>
            <a:prstGeom prst="rect">
              <a:avLst/>
            </a:prstGeom>
            <a:solidFill>
              <a:schemeClr val="tx1"/>
            </a:solidFill>
          </p:spPr>
          <p:txBody>
            <a:bodyPr wrap="square" rtlCol="0">
              <a:spAutoFit/>
            </a:bodyPr>
            <a:lstStyle/>
            <a:p>
              <a:r>
                <a:rPr lang="en-US" sz="1600" dirty="0">
                  <a:solidFill>
                    <a:schemeClr val="bg1"/>
                  </a:solidFill>
                </a:rPr>
                <a:t>CA</a:t>
              </a:r>
            </a:p>
          </p:txBody>
        </p:sp>
      </p:grpSp>
      <p:sp>
        <p:nvSpPr>
          <p:cNvPr id="19" name="TextBox 18"/>
          <p:cNvSpPr txBox="1"/>
          <p:nvPr/>
        </p:nvSpPr>
        <p:spPr>
          <a:xfrm>
            <a:off x="1968734" y="3330008"/>
            <a:ext cx="5500610" cy="923330"/>
          </a:xfrm>
          <a:prstGeom prst="rect">
            <a:avLst/>
          </a:prstGeom>
          <a:noFill/>
        </p:spPr>
        <p:txBody>
          <a:bodyPr wrap="square" lIns="91429" tIns="45714" rIns="91429" bIns="45714" rtlCol="0">
            <a:spAutoFit/>
          </a:bodyPr>
          <a:lstStyle/>
          <a:p>
            <a:pPr algn="ctr"/>
            <a:r>
              <a:rPr lang="en-US" sz="5400" dirty="0">
                <a:latin typeface="Arial Black" pitchFamily="34" charset="0"/>
                <a:cs typeface="Arial" pitchFamily="34" charset="0"/>
              </a:rPr>
              <a:t>Completion</a:t>
            </a:r>
          </a:p>
        </p:txBody>
      </p:sp>
      <p:grpSp>
        <p:nvGrpSpPr>
          <p:cNvPr id="2" name="Group 1"/>
          <p:cNvGrpSpPr/>
          <p:nvPr/>
        </p:nvGrpSpPr>
        <p:grpSpPr>
          <a:xfrm>
            <a:off x="0" y="4390824"/>
            <a:ext cx="9177730" cy="2216438"/>
            <a:chOff x="42470" y="4412962"/>
            <a:chExt cx="9177730" cy="2216438"/>
          </a:xfrm>
        </p:grpSpPr>
        <p:sp>
          <p:nvSpPr>
            <p:cNvPr id="63" name="TextBox 62"/>
            <p:cNvSpPr txBox="1"/>
            <p:nvPr/>
          </p:nvSpPr>
          <p:spPr>
            <a:xfrm>
              <a:off x="42470" y="6290846"/>
              <a:ext cx="443426" cy="338554"/>
            </a:xfrm>
            <a:prstGeom prst="rect">
              <a:avLst/>
            </a:prstGeom>
            <a:solidFill>
              <a:schemeClr val="tx1"/>
            </a:solidFill>
          </p:spPr>
          <p:txBody>
            <a:bodyPr wrap="square" rtlCol="0">
              <a:spAutoFit/>
            </a:bodyPr>
            <a:lstStyle/>
            <a:p>
              <a:r>
                <a:rPr lang="en-US" sz="1600" dirty="0">
                  <a:solidFill>
                    <a:schemeClr val="bg1"/>
                  </a:solidFill>
                </a:rPr>
                <a:t>FH</a:t>
              </a:r>
            </a:p>
          </p:txBody>
        </p:sp>
        <p:sp>
          <p:nvSpPr>
            <p:cNvPr id="27" name="TextBox 26"/>
            <p:cNvSpPr txBox="1"/>
            <p:nvPr/>
          </p:nvSpPr>
          <p:spPr>
            <a:xfrm>
              <a:off x="5638800" y="5867399"/>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+2%</a:t>
              </a:r>
            </a:p>
          </p:txBody>
        </p:sp>
        <p:grpSp>
          <p:nvGrpSpPr>
            <p:cNvPr id="22" name="Group 21"/>
            <p:cNvGrpSpPr/>
            <p:nvPr/>
          </p:nvGrpSpPr>
          <p:grpSpPr>
            <a:xfrm>
              <a:off x="2971800" y="4517939"/>
              <a:ext cx="2209800" cy="1763633"/>
              <a:chOff x="2956800" y="4412009"/>
              <a:chExt cx="2209800" cy="1763633"/>
            </a:xfrm>
          </p:grpSpPr>
          <p:sp>
            <p:nvSpPr>
              <p:cNvPr id="66" name="Content Placeholder 3"/>
              <p:cNvSpPr txBox="1">
                <a:spLocks/>
              </p:cNvSpPr>
              <p:nvPr/>
            </p:nvSpPr>
            <p:spPr>
              <a:xfrm>
                <a:off x="2956800" y="4412009"/>
                <a:ext cx="1985276" cy="176363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81%</a:t>
                </a:r>
              </a:p>
            </p:txBody>
          </p:sp>
          <p:sp>
            <p:nvSpPr>
              <p:cNvPr id="33" name="TextBox 32"/>
              <p:cNvSpPr txBox="1"/>
              <p:nvPr/>
            </p:nvSpPr>
            <p:spPr>
              <a:xfrm>
                <a:off x="4565153" y="5803916"/>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+2%</a:t>
                </a:r>
              </a:p>
            </p:txBody>
          </p:sp>
        </p:grpSp>
        <p:grpSp>
          <p:nvGrpSpPr>
            <p:cNvPr id="20" name="Group 19"/>
            <p:cNvGrpSpPr/>
            <p:nvPr/>
          </p:nvGrpSpPr>
          <p:grpSpPr>
            <a:xfrm>
              <a:off x="6193287" y="4842019"/>
              <a:ext cx="1469183" cy="1276119"/>
              <a:chOff x="6178287" y="4736089"/>
              <a:chExt cx="1469183" cy="1276119"/>
            </a:xfrm>
          </p:grpSpPr>
          <p:sp>
            <p:nvSpPr>
              <p:cNvPr id="36" name="TextBox 35"/>
              <p:cNvSpPr txBox="1"/>
              <p:nvPr/>
            </p:nvSpPr>
            <p:spPr>
              <a:xfrm>
                <a:off x="7046023" y="5673654"/>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+5%</a:t>
                </a:r>
                <a:endParaRPr lang="en-US" sz="1600" dirty="0">
                  <a:latin typeface="Arial" pitchFamily="34" charset="0"/>
                  <a:cs typeface="Arial" pitchFamily="34" charset="0"/>
                </a:endParaRPr>
              </a:p>
            </p:txBody>
          </p:sp>
          <p:sp>
            <p:nvSpPr>
              <p:cNvPr id="8" name="Content Placeholder 3"/>
              <p:cNvSpPr txBox="1">
                <a:spLocks/>
              </p:cNvSpPr>
              <p:nvPr/>
            </p:nvSpPr>
            <p:spPr>
              <a:xfrm>
                <a:off x="6178287" y="4736089"/>
                <a:ext cx="1126991" cy="110629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41%</a:t>
                </a:r>
                <a:endParaRPr lang="en-US" sz="2400" dirty="0">
                  <a:latin typeface="Arial" pitchFamily="34" charset="0"/>
                  <a:cs typeface="Arial" pitchFamily="34" charset="0"/>
                </a:endParaRPr>
              </a:p>
            </p:txBody>
          </p:sp>
        </p:grpSp>
        <p:grpSp>
          <p:nvGrpSpPr>
            <p:cNvPr id="21" name="Group 20"/>
            <p:cNvGrpSpPr/>
            <p:nvPr/>
          </p:nvGrpSpPr>
          <p:grpSpPr>
            <a:xfrm>
              <a:off x="82374" y="4723485"/>
              <a:ext cx="1837725" cy="1580807"/>
              <a:chOff x="67374" y="4617555"/>
              <a:chExt cx="1837725" cy="1580807"/>
            </a:xfrm>
          </p:grpSpPr>
          <p:sp>
            <p:nvSpPr>
              <p:cNvPr id="57" name="TextBox 56"/>
              <p:cNvSpPr txBox="1"/>
              <p:nvPr/>
            </p:nvSpPr>
            <p:spPr>
              <a:xfrm>
                <a:off x="1303652" y="5859808"/>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+4%</a:t>
                </a:r>
              </a:p>
            </p:txBody>
          </p:sp>
          <p:sp>
            <p:nvSpPr>
              <p:cNvPr id="69" name="Content Placeholder 3"/>
              <p:cNvSpPr txBox="1">
                <a:spLocks/>
              </p:cNvSpPr>
              <p:nvPr/>
            </p:nvSpPr>
            <p:spPr>
              <a:xfrm>
                <a:off x="67374" y="4617555"/>
                <a:ext cx="1537002" cy="1527958"/>
              </a:xfrm>
              <a:prstGeom prst="ellipse">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64%</a:t>
                </a:r>
              </a:p>
            </p:txBody>
          </p:sp>
        </p:grpSp>
        <p:sp>
          <p:nvSpPr>
            <p:cNvPr id="68" name="Content Placeholder 3"/>
            <p:cNvSpPr txBox="1">
              <a:spLocks/>
            </p:cNvSpPr>
            <p:nvPr/>
          </p:nvSpPr>
          <p:spPr>
            <a:xfrm>
              <a:off x="1524000" y="4723485"/>
              <a:ext cx="1602970" cy="152795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64%</a:t>
              </a:r>
            </a:p>
          </p:txBody>
        </p:sp>
        <p:grpSp>
          <p:nvGrpSpPr>
            <p:cNvPr id="24" name="Group 23"/>
            <p:cNvGrpSpPr/>
            <p:nvPr/>
          </p:nvGrpSpPr>
          <p:grpSpPr>
            <a:xfrm>
              <a:off x="7320278" y="4412962"/>
              <a:ext cx="1899922" cy="1945392"/>
              <a:chOff x="7305278" y="4307032"/>
              <a:chExt cx="1899922" cy="1945392"/>
            </a:xfrm>
          </p:grpSpPr>
          <p:sp>
            <p:nvSpPr>
              <p:cNvPr id="16" name="Content Placeholder 3"/>
              <p:cNvSpPr txBox="1">
                <a:spLocks/>
              </p:cNvSpPr>
              <p:nvPr/>
            </p:nvSpPr>
            <p:spPr>
              <a:xfrm>
                <a:off x="7305278" y="4307032"/>
                <a:ext cx="1823721" cy="17813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71%</a:t>
                </a:r>
                <a:endParaRPr lang="en-US" sz="2400" dirty="0">
                  <a:latin typeface="Arial" pitchFamily="34" charset="0"/>
                  <a:cs typeface="Arial" pitchFamily="34" charset="0"/>
                </a:endParaRPr>
              </a:p>
            </p:txBody>
          </p:sp>
          <p:sp>
            <p:nvSpPr>
              <p:cNvPr id="38" name="TextBox 37"/>
              <p:cNvSpPr txBox="1"/>
              <p:nvPr/>
            </p:nvSpPr>
            <p:spPr>
              <a:xfrm>
                <a:off x="8603753" y="5913870"/>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p:txBody>
          </p:sp>
        </p:grpSp>
        <p:sp>
          <p:nvSpPr>
            <p:cNvPr id="55" name="Content Placeholder 3"/>
            <p:cNvSpPr txBox="1">
              <a:spLocks/>
            </p:cNvSpPr>
            <p:nvPr/>
          </p:nvSpPr>
          <p:spPr>
            <a:xfrm>
              <a:off x="4847191" y="4723485"/>
              <a:ext cx="1346096" cy="129631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52%</a:t>
              </a:r>
              <a:endParaRPr lang="en-US" sz="2400" dirty="0">
                <a:latin typeface="Arial" pitchFamily="34" charset="0"/>
                <a:cs typeface="Arial" pitchFamily="34" charset="0"/>
              </a:endParaRPr>
            </a:p>
          </p:txBody>
        </p:sp>
      </p:grpSp>
    </p:spTree>
    <p:extLst>
      <p:ext uri="{BB962C8B-B14F-4D97-AF65-F5344CB8AC3E}">
        <p14:creationId xmlns:p14="http://schemas.microsoft.com/office/powerpoint/2010/main" val="12219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Persistence – De Anza</a:t>
            </a:r>
            <a:endParaRPr lang="en-US" dirty="0"/>
          </a:p>
        </p:txBody>
      </p:sp>
      <p:graphicFrame>
        <p:nvGraphicFramePr>
          <p:cNvPr id="4" name="Chart 3"/>
          <p:cNvGraphicFramePr/>
          <p:nvPr>
            <p:extLst>
              <p:ext uri="{D42A27DB-BD31-4B8C-83A1-F6EECF244321}">
                <p14:modId xmlns:p14="http://schemas.microsoft.com/office/powerpoint/2010/main" val="3625029449"/>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08669" y="1924256"/>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306381"/>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200" y="2308039"/>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6382962" y="240031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836145" y="1967828"/>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2409464"/>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17" name="TextBox 16"/>
          <p:cNvSpPr txBox="1"/>
          <p:nvPr/>
        </p:nvSpPr>
        <p:spPr>
          <a:xfrm>
            <a:off x="2215913" y="2137099"/>
            <a:ext cx="5562599" cy="1631204"/>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first time students tracked for six years who enrolled in </a:t>
            </a:r>
            <a:r>
              <a:rPr lang="en-US" sz="2000" dirty="0" smtClean="0"/>
              <a:t>four </a:t>
            </a:r>
            <a:r>
              <a:rPr lang="en-US" sz="2000" dirty="0"/>
              <a:t>consecutive </a:t>
            </a:r>
            <a:r>
              <a:rPr lang="en-US" sz="2000" dirty="0" smtClean="0"/>
              <a:t>terms.</a:t>
            </a:r>
          </a:p>
          <a:p>
            <a:endParaRPr lang="en-US" sz="2000" dirty="0"/>
          </a:p>
          <a:p>
            <a:r>
              <a:rPr lang="en-US" sz="2000" b="1" dirty="0"/>
              <a:t>District Metric: No gap between groups</a:t>
            </a:r>
            <a:r>
              <a:rPr lang="en-US" sz="2000" b="1" dirty="0" smtClean="0"/>
              <a:t>.</a:t>
            </a:r>
            <a:endParaRPr lang="en-US" sz="2000" b="1"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2971801" y="3585341"/>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Persistence Rate by Ethnicity</a:t>
            </a:r>
          </a:p>
          <a:p>
            <a:r>
              <a:rPr lang="en-US" dirty="0" smtClean="0"/>
              <a:t>64% African American (67/105)</a:t>
            </a:r>
          </a:p>
          <a:p>
            <a:r>
              <a:rPr lang="en-US" dirty="0" smtClean="0"/>
              <a:t>81% Filipino (149/185)</a:t>
            </a:r>
          </a:p>
          <a:p>
            <a:r>
              <a:rPr lang="en-US" dirty="0" smtClean="0"/>
              <a:t>66% Latino (281/426)</a:t>
            </a:r>
            <a:endParaRPr lang="en-US" dirty="0"/>
          </a:p>
        </p:txBody>
      </p:sp>
      <p:sp>
        <p:nvSpPr>
          <p:cNvPr id="15" name="TextBox 14"/>
          <p:cNvSpPr txBox="1"/>
          <p:nvPr/>
        </p:nvSpPr>
        <p:spPr>
          <a:xfrm>
            <a:off x="5562599" y="4185506"/>
            <a:ext cx="2461109"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75% Asian (1,041/1,381)</a:t>
            </a:r>
          </a:p>
          <a:p>
            <a:r>
              <a:rPr lang="en-US" dirty="0" smtClean="0"/>
              <a:t>68% White (434/641)</a:t>
            </a:r>
            <a:endParaRPr lang="en-US" dirty="0"/>
          </a:p>
        </p:txBody>
      </p:sp>
      <p:grpSp>
        <p:nvGrpSpPr>
          <p:cNvPr id="18" name="Group 17"/>
          <p:cNvGrpSpPr/>
          <p:nvPr/>
        </p:nvGrpSpPr>
        <p:grpSpPr>
          <a:xfrm>
            <a:off x="8205833" y="1790369"/>
            <a:ext cx="657016" cy="1981200"/>
            <a:chOff x="8122566" y="2971800"/>
            <a:chExt cx="657016" cy="1981200"/>
          </a:xfrm>
        </p:grpSpPr>
        <p:grpSp>
          <p:nvGrpSpPr>
            <p:cNvPr id="19" name="Group 18"/>
            <p:cNvGrpSpPr/>
            <p:nvPr/>
          </p:nvGrpSpPr>
          <p:grpSpPr>
            <a:xfrm>
              <a:off x="8122566" y="3092540"/>
              <a:ext cx="657016" cy="1860460"/>
              <a:chOff x="8182184" y="1949540"/>
              <a:chExt cx="657016" cy="1860460"/>
            </a:xfrm>
          </p:grpSpPr>
          <p:sp>
            <p:nvSpPr>
              <p:cNvPr id="22" name="Up Arrow 21"/>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3"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83.1%</a:t>
                </a:r>
              </a:p>
            </p:txBody>
          </p:sp>
        </p:grpSp>
        <p:cxnSp>
          <p:nvCxnSpPr>
            <p:cNvPr id="20" name="Straight Connector 1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90600" y="4785657"/>
            <a:ext cx="3691139"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Persistence Gap (compared to White)</a:t>
            </a:r>
          </a:p>
          <a:p>
            <a:r>
              <a:rPr lang="en-US" dirty="0"/>
              <a:t>African Americans = </a:t>
            </a:r>
            <a:r>
              <a:rPr lang="en-US" dirty="0" smtClean="0"/>
              <a:t>4%</a:t>
            </a:r>
          </a:p>
          <a:p>
            <a:r>
              <a:rPr lang="en-US" dirty="0" smtClean="0"/>
              <a:t>Filipino = No gap</a:t>
            </a:r>
          </a:p>
          <a:p>
            <a:r>
              <a:rPr lang="en-US" dirty="0" smtClean="0"/>
              <a:t>Latino = </a:t>
            </a:r>
            <a:r>
              <a:rPr lang="en-US" dirty="0"/>
              <a:t>2%</a:t>
            </a:r>
          </a:p>
        </p:txBody>
      </p:sp>
    </p:spTree>
    <p:extLst>
      <p:ext uri="{BB962C8B-B14F-4D97-AF65-F5344CB8AC3E}">
        <p14:creationId xmlns:p14="http://schemas.microsoft.com/office/powerpoint/2010/main" val="28240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5" dur="500"/>
                                        <p:tgtEl>
                                          <p:spTgt spid="4">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4" dur="500"/>
                                        <p:tgtEl>
                                          <p:spTgt spid="4">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33" dur="500"/>
                                        <p:tgtEl>
                                          <p:spTgt spid="4">
                                            <p:graphicEl>
                                              <a:chart seriesIdx="1"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10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42" dur="500"/>
                                        <p:tgtEl>
                                          <p:spTgt spid="4">
                                            <p:graphicEl>
                                              <a:chart seriesIdx="2"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51" dur="500"/>
                                        <p:tgtEl>
                                          <p:spTgt spid="4">
                                            <p:graphicEl>
                                              <a:chart seriesIdx="3"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60" dur="500"/>
                                        <p:tgtEl>
                                          <p:spTgt spid="4">
                                            <p:graphicEl>
                                              <a:chart seriesIdx="4" categoryIdx="-4" bldStep="series"/>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9" dur="500"/>
                                        <p:tgtEl>
                                          <p:spTgt spid="4">
                                            <p:graphicEl>
                                              <a:chart seriesIdx="5" categoryIdx="-4" bldStep="series"/>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p:bldP spid="8" grpId="0" uiExpand="1"/>
      <p:bldP spid="11" grpId="0"/>
      <p:bldP spid="12" grpId="0"/>
      <p:bldP spid="14" grpId="0"/>
      <p:bldP spid="16" grpId="0"/>
      <p:bldP spid="17" grpId="0" build="allAtOnce" animBg="1"/>
      <p:bldP spid="13" grpId="0" animBg="1"/>
      <p:bldP spid="1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Persistence – Foothill</a:t>
            </a:r>
            <a:endParaRPr lang="en-US" dirty="0"/>
          </a:p>
        </p:txBody>
      </p:sp>
      <p:graphicFrame>
        <p:nvGraphicFramePr>
          <p:cNvPr id="4" name="Chart 3"/>
          <p:cNvGraphicFramePr/>
          <p:nvPr>
            <p:extLst>
              <p:ext uri="{D42A27DB-BD31-4B8C-83A1-F6EECF244321}">
                <p14:modId xmlns:p14="http://schemas.microsoft.com/office/powerpoint/2010/main" val="3511336307"/>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9979" y="1971545"/>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328458"/>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1952798"/>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102286" y="2566064"/>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711231" y="2314579"/>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4384476" y="2384006"/>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7" name="TextBox 16"/>
          <p:cNvSpPr txBox="1"/>
          <p:nvPr/>
        </p:nvSpPr>
        <p:spPr>
          <a:xfrm>
            <a:off x="1524001" y="3211752"/>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Persistence Rate by Ethnicity</a:t>
            </a:r>
          </a:p>
          <a:p>
            <a:r>
              <a:rPr lang="en-US" dirty="0" smtClean="0"/>
              <a:t>64% African American (33/52)</a:t>
            </a:r>
          </a:p>
          <a:p>
            <a:r>
              <a:rPr lang="en-US" dirty="0" smtClean="0"/>
              <a:t>73% Filipino (19/26)</a:t>
            </a:r>
          </a:p>
          <a:p>
            <a:r>
              <a:rPr lang="en-US" dirty="0" smtClean="0"/>
              <a:t>59% Latino (88/149)</a:t>
            </a:r>
            <a:endParaRPr lang="en-US" dirty="0"/>
          </a:p>
        </p:txBody>
      </p:sp>
      <p:sp>
        <p:nvSpPr>
          <p:cNvPr id="18" name="TextBox 17"/>
          <p:cNvSpPr txBox="1"/>
          <p:nvPr/>
        </p:nvSpPr>
        <p:spPr>
          <a:xfrm>
            <a:off x="3974349" y="3950403"/>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78% Asian (204/263)</a:t>
            </a:r>
          </a:p>
          <a:p>
            <a:r>
              <a:rPr lang="en-US" dirty="0" smtClean="0"/>
              <a:t>69% White (274/399)</a:t>
            </a:r>
            <a:endParaRPr lang="en-US" dirty="0"/>
          </a:p>
        </p:txBody>
      </p:sp>
      <p:grpSp>
        <p:nvGrpSpPr>
          <p:cNvPr id="13" name="Group 12"/>
          <p:cNvGrpSpPr/>
          <p:nvPr/>
        </p:nvGrpSpPr>
        <p:grpSpPr>
          <a:xfrm>
            <a:off x="8205833" y="2112604"/>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78.1%</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190261" y="4728518"/>
            <a:ext cx="2831348"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Persistence Gap:</a:t>
            </a:r>
          </a:p>
          <a:p>
            <a:r>
              <a:rPr lang="en-US" dirty="0"/>
              <a:t>African </a:t>
            </a:r>
            <a:r>
              <a:rPr lang="en-US" dirty="0" smtClean="0"/>
              <a:t>American = 5%</a:t>
            </a:r>
          </a:p>
          <a:p>
            <a:r>
              <a:rPr lang="en-US" dirty="0" smtClean="0"/>
              <a:t>Filipino = No gap</a:t>
            </a:r>
          </a:p>
          <a:p>
            <a:r>
              <a:rPr lang="en-US" dirty="0" smtClean="0"/>
              <a:t>Latino = 10%  </a:t>
            </a:r>
            <a:endParaRPr lang="en-US" dirty="0"/>
          </a:p>
        </p:txBody>
      </p:sp>
    </p:spTree>
    <p:extLst>
      <p:ext uri="{BB962C8B-B14F-4D97-AF65-F5344CB8AC3E}">
        <p14:creationId xmlns:p14="http://schemas.microsoft.com/office/powerpoint/2010/main" val="37871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4" dur="500"/>
                                        <p:tgtEl>
                                          <p:spTgt spid="4">
                                            <p:graphicEl>
                                              <a:chart seriesIdx="2"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2" dur="500"/>
                                        <p:tgtEl>
                                          <p:spTgt spid="4">
                                            <p:graphicEl>
                                              <a:chart seriesIdx="4"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1" dur="500"/>
                                        <p:tgtEl>
                                          <p:spTgt spid="4">
                                            <p:graphicEl>
                                              <a:chart seriesIdx="5" categoryIdx="-4" bldStep="series"/>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p:bldP spid="8" grpId="0" uiExpand="1"/>
      <p:bldP spid="11" grpId="0" uiExpand="1"/>
      <p:bldP spid="12" grpId="0" uiExpand="1"/>
      <p:bldP spid="14" grpId="0" uiExpand="1"/>
      <p:bldP spid="16" grpId="0" uiExpand="1"/>
      <p:bldP spid="17" grpId="0" animBg="1"/>
      <p:bldP spid="18" grpId="0" animBg="1"/>
      <p:bldP spid="3" grpId="0" animBg="1"/>
    </p:bldLst>
  </p:timing>
</p:sld>
</file>

<file path=ppt/theme/theme1.xml><?xml version="1.0" encoding="utf-8"?>
<a:theme xmlns:a="http://schemas.openxmlformats.org/drawingml/2006/main" name="Office Theme">
  <a:themeElements>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BoT_presentation_temp">
  <a:themeElements>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_BoT_presentation_temp">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_BoT_presentati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_BoT_presentati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_BoT_presentati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_BoT_presentati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_BoT_presentati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_BoT_presentati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_BoT_presentati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_BoT_presentati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_BoT_presentati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_BoT_presentati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_BoT_presentati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NAL_BoT_presentation_temp">
  <a:themeElements>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_BoT_presentation_temp">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_BoT_presentati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_BoT_presentati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_BoT_presentati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_BoT_presentati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_BoT_presentati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_BoT_presentati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_BoT_presentati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_BoT_presentati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_BoT_presentati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_BoT_presentati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_BoT_presentati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1527</TotalTime>
  <Words>2819</Words>
  <Application>Microsoft Office PowerPoint</Application>
  <PresentationFormat>On-screen Show (4:3)</PresentationFormat>
  <Paragraphs>602</Paragraphs>
  <Slides>24</Slides>
  <Notes>23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FINAL_BoT_presentation_temp</vt:lpstr>
      <vt:lpstr>1_FINAL_BoT_presentation_temp</vt:lpstr>
      <vt:lpstr> 2014 Student Success Scorecard Report and District 2010-2016 Strategic Plan Metrics </vt:lpstr>
      <vt:lpstr>De Anza</vt:lpstr>
      <vt:lpstr>PowerPoint Presentation</vt:lpstr>
      <vt:lpstr>PowerPoint Presentation</vt:lpstr>
      <vt:lpstr>Completion – De Anza</vt:lpstr>
      <vt:lpstr>Completion – Foothill</vt:lpstr>
      <vt:lpstr>PowerPoint Presentation</vt:lpstr>
      <vt:lpstr>Persistence – De Anza</vt:lpstr>
      <vt:lpstr>Persistence – Foothill</vt:lpstr>
      <vt:lpstr>30 Unit Completion – De Anza</vt:lpstr>
      <vt:lpstr>30 Unit Completion – Foothill</vt:lpstr>
      <vt:lpstr>Basic Skills English – De Anza</vt:lpstr>
      <vt:lpstr>Basic Skills English – Foothill</vt:lpstr>
      <vt:lpstr>Basic Skills Math – De Anza</vt:lpstr>
      <vt:lpstr>Basic Skills Math – Foothill</vt:lpstr>
      <vt:lpstr>Basic Skills ESL – De Anza</vt:lpstr>
      <vt:lpstr>Basic Skills ESL – Foothill</vt:lpstr>
      <vt:lpstr>CTE Completion– De Anza</vt:lpstr>
      <vt:lpstr>CTE Completion– Foothill</vt:lpstr>
      <vt:lpstr>PowerPoint Presentation</vt:lpstr>
      <vt:lpstr>Course Completion – De Anza</vt:lpstr>
      <vt:lpstr>Course Completion – Foothill</vt:lpstr>
      <vt:lpstr>High School Participation</vt:lpstr>
      <vt:lpstr>PowerPoint Presentation</vt:lpstr>
    </vt:vector>
  </TitlesOfParts>
  <Company>FHDACCD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Completion</dc:title>
  <dc:creator>mnewell</dc:creator>
  <cp:lastModifiedBy>Mallory Newell</cp:lastModifiedBy>
  <cp:revision>140</cp:revision>
  <cp:lastPrinted>2014-08-06T15:57:58Z</cp:lastPrinted>
  <dcterms:created xsi:type="dcterms:W3CDTF">2014-06-24T16:01:21Z</dcterms:created>
  <dcterms:modified xsi:type="dcterms:W3CDTF">2014-08-25T19:09:05Z</dcterms:modified>
</cp:coreProperties>
</file>